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8" r:id="rId2"/>
  </p:sldMasterIdLst>
  <p:notesMasterIdLst>
    <p:notesMasterId r:id="rId136"/>
  </p:notesMasterIdLst>
  <p:sldIdLst>
    <p:sldId id="256" r:id="rId3"/>
    <p:sldId id="280" r:id="rId4"/>
    <p:sldId id="281" r:id="rId5"/>
    <p:sldId id="282" r:id="rId6"/>
    <p:sldId id="283" r:id="rId7"/>
    <p:sldId id="284" r:id="rId8"/>
    <p:sldId id="285" r:id="rId9"/>
    <p:sldId id="286" r:id="rId10"/>
    <p:sldId id="287" r:id="rId11"/>
    <p:sldId id="288" r:id="rId12"/>
    <p:sldId id="289" r:id="rId13"/>
    <p:sldId id="290" r:id="rId14"/>
    <p:sldId id="291" r:id="rId15"/>
    <p:sldId id="339" r:id="rId16"/>
    <p:sldId id="300" r:id="rId17"/>
    <p:sldId id="314" r:id="rId18"/>
    <p:sldId id="315" r:id="rId19"/>
    <p:sldId id="316" r:id="rId20"/>
    <p:sldId id="317" r:id="rId21"/>
    <p:sldId id="318" r:id="rId22"/>
    <p:sldId id="319" r:id="rId23"/>
    <p:sldId id="320" r:id="rId24"/>
    <p:sldId id="301" r:id="rId25"/>
    <p:sldId id="327" r:id="rId26"/>
    <p:sldId id="347" r:id="rId27"/>
    <p:sldId id="303" r:id="rId28"/>
    <p:sldId id="329" r:id="rId29"/>
    <p:sldId id="348" r:id="rId30"/>
    <p:sldId id="349" r:id="rId31"/>
    <p:sldId id="330" r:id="rId32"/>
    <p:sldId id="332" r:id="rId33"/>
    <p:sldId id="352" r:id="rId34"/>
    <p:sldId id="353" r:id="rId35"/>
    <p:sldId id="350" r:id="rId36"/>
    <p:sldId id="351" r:id="rId37"/>
    <p:sldId id="305" r:id="rId38"/>
    <p:sldId id="328" r:id="rId39"/>
    <p:sldId id="341" r:id="rId40"/>
    <p:sldId id="342" r:id="rId41"/>
    <p:sldId id="343" r:id="rId42"/>
    <p:sldId id="344" r:id="rId43"/>
    <p:sldId id="438" r:id="rId44"/>
    <p:sldId id="437" r:id="rId45"/>
    <p:sldId id="345" r:id="rId46"/>
    <p:sldId id="340" r:id="rId47"/>
    <p:sldId id="440" r:id="rId48"/>
    <p:sldId id="442" r:id="rId49"/>
    <p:sldId id="441" r:id="rId50"/>
    <p:sldId id="444" r:id="rId51"/>
    <p:sldId id="443" r:id="rId52"/>
    <p:sldId id="306" r:id="rId53"/>
    <p:sldId id="308" r:id="rId54"/>
    <p:sldId id="310" r:id="rId55"/>
    <p:sldId id="311" r:id="rId56"/>
    <p:sldId id="312" r:id="rId57"/>
    <p:sldId id="313" r:id="rId58"/>
    <p:sldId id="451" r:id="rId59"/>
    <p:sldId id="439" r:id="rId60"/>
    <p:sldId id="457" r:id="rId61"/>
    <p:sldId id="458" r:id="rId62"/>
    <p:sldId id="459" r:id="rId63"/>
    <p:sldId id="321" r:id="rId64"/>
    <p:sldId id="322" r:id="rId65"/>
    <p:sldId id="323" r:id="rId66"/>
    <p:sldId id="324" r:id="rId67"/>
    <p:sldId id="326" r:id="rId68"/>
    <p:sldId id="325" r:id="rId69"/>
    <p:sldId id="354" r:id="rId70"/>
    <p:sldId id="355" r:id="rId71"/>
    <p:sldId id="356" r:id="rId72"/>
    <p:sldId id="375" r:id="rId73"/>
    <p:sldId id="433" r:id="rId74"/>
    <p:sldId id="434" r:id="rId75"/>
    <p:sldId id="445" r:id="rId76"/>
    <p:sldId id="435" r:id="rId77"/>
    <p:sldId id="448" r:id="rId78"/>
    <p:sldId id="436" r:id="rId79"/>
    <p:sldId id="446" r:id="rId80"/>
    <p:sldId id="447" r:id="rId81"/>
    <p:sldId id="450" r:id="rId82"/>
    <p:sldId id="452" r:id="rId83"/>
    <p:sldId id="463" r:id="rId84"/>
    <p:sldId id="464" r:id="rId85"/>
    <p:sldId id="465" r:id="rId86"/>
    <p:sldId id="493" r:id="rId87"/>
    <p:sldId id="477" r:id="rId88"/>
    <p:sldId id="478" r:id="rId89"/>
    <p:sldId id="479" r:id="rId90"/>
    <p:sldId id="481" r:id="rId91"/>
    <p:sldId id="482" r:id="rId92"/>
    <p:sldId id="483" r:id="rId93"/>
    <p:sldId id="484" r:id="rId94"/>
    <p:sldId id="485" r:id="rId95"/>
    <p:sldId id="488" r:id="rId96"/>
    <p:sldId id="456" r:id="rId97"/>
    <p:sldId id="466" r:id="rId98"/>
    <p:sldId id="455" r:id="rId99"/>
    <p:sldId id="378" r:id="rId100"/>
    <p:sldId id="474" r:id="rId101"/>
    <p:sldId id="475" r:id="rId102"/>
    <p:sldId id="476" r:id="rId103"/>
    <p:sldId id="489" r:id="rId104"/>
    <p:sldId id="494" r:id="rId105"/>
    <p:sldId id="495" r:id="rId106"/>
    <p:sldId id="491" r:id="rId107"/>
    <p:sldId id="383" r:id="rId108"/>
    <p:sldId id="384" r:id="rId109"/>
    <p:sldId id="385" r:id="rId110"/>
    <p:sldId id="387" r:id="rId111"/>
    <p:sldId id="388" r:id="rId112"/>
    <p:sldId id="389" r:id="rId113"/>
    <p:sldId id="390" r:id="rId114"/>
    <p:sldId id="391" r:id="rId115"/>
    <p:sldId id="392" r:id="rId116"/>
    <p:sldId id="473" r:id="rId117"/>
    <p:sldId id="415" r:id="rId118"/>
    <p:sldId id="419" r:id="rId119"/>
    <p:sldId id="420" r:id="rId120"/>
    <p:sldId id="421" r:id="rId121"/>
    <p:sldId id="422" r:id="rId122"/>
    <p:sldId id="472" r:id="rId123"/>
    <p:sldId id="471" r:id="rId124"/>
    <p:sldId id="468" r:id="rId125"/>
    <p:sldId id="462" r:id="rId126"/>
    <p:sldId id="469" r:id="rId127"/>
    <p:sldId id="470" r:id="rId128"/>
    <p:sldId id="461" r:id="rId129"/>
    <p:sldId id="430" r:id="rId130"/>
    <p:sldId id="295" r:id="rId131"/>
    <p:sldId id="296" r:id="rId132"/>
    <p:sldId id="297" r:id="rId133"/>
    <p:sldId id="298" r:id="rId134"/>
    <p:sldId id="467" r:id="rId135"/>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itchFamily="18" charset="0"/>
      <a:defRPr sz="7600" b="1" kern="1200">
        <a:solidFill>
          <a:schemeClr val="bg1"/>
        </a:solidFill>
        <a:latin typeface="Verdana" pitchFamily="34" charset="0"/>
        <a:ea typeface="MS PGothic" pitchFamily="34"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7600" b="1" kern="1200">
        <a:solidFill>
          <a:schemeClr val="bg1"/>
        </a:solidFill>
        <a:latin typeface="Verdana" pitchFamily="34" charset="0"/>
        <a:ea typeface="MS PGothic" pitchFamily="34"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7600" b="1" kern="1200">
        <a:solidFill>
          <a:schemeClr val="bg1"/>
        </a:solidFill>
        <a:latin typeface="Verdana" pitchFamily="34" charset="0"/>
        <a:ea typeface="MS PGothic" pitchFamily="34"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7600" b="1" kern="1200">
        <a:solidFill>
          <a:schemeClr val="bg1"/>
        </a:solidFill>
        <a:latin typeface="Verdana" pitchFamily="34" charset="0"/>
        <a:ea typeface="MS PGothic" pitchFamily="34"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7600" b="1" kern="1200">
        <a:solidFill>
          <a:schemeClr val="bg1"/>
        </a:solidFill>
        <a:latin typeface="Verdana" pitchFamily="34" charset="0"/>
        <a:ea typeface="MS PGothic" pitchFamily="34" charset="-128"/>
        <a:cs typeface="+mn-cs"/>
      </a:defRPr>
    </a:lvl5pPr>
    <a:lvl6pPr marL="2286000" algn="l" defTabSz="914400" rtl="0" eaLnBrk="1" latinLnBrk="0" hangingPunct="1">
      <a:defRPr sz="7600" b="1" kern="1200">
        <a:solidFill>
          <a:schemeClr val="bg1"/>
        </a:solidFill>
        <a:latin typeface="Verdana" pitchFamily="34" charset="0"/>
        <a:ea typeface="MS PGothic" pitchFamily="34" charset="-128"/>
        <a:cs typeface="+mn-cs"/>
      </a:defRPr>
    </a:lvl6pPr>
    <a:lvl7pPr marL="2743200" algn="l" defTabSz="914400" rtl="0" eaLnBrk="1" latinLnBrk="0" hangingPunct="1">
      <a:defRPr sz="7600" b="1" kern="1200">
        <a:solidFill>
          <a:schemeClr val="bg1"/>
        </a:solidFill>
        <a:latin typeface="Verdana" pitchFamily="34" charset="0"/>
        <a:ea typeface="MS PGothic" pitchFamily="34" charset="-128"/>
        <a:cs typeface="+mn-cs"/>
      </a:defRPr>
    </a:lvl7pPr>
    <a:lvl8pPr marL="3200400" algn="l" defTabSz="914400" rtl="0" eaLnBrk="1" latinLnBrk="0" hangingPunct="1">
      <a:defRPr sz="7600" b="1" kern="1200">
        <a:solidFill>
          <a:schemeClr val="bg1"/>
        </a:solidFill>
        <a:latin typeface="Verdana" pitchFamily="34" charset="0"/>
        <a:ea typeface="MS PGothic" pitchFamily="34" charset="-128"/>
        <a:cs typeface="+mn-cs"/>
      </a:defRPr>
    </a:lvl8pPr>
    <a:lvl9pPr marL="3657600" algn="l" defTabSz="914400" rtl="0" eaLnBrk="1" latinLnBrk="0" hangingPunct="1">
      <a:defRPr sz="7600" b="1" kern="1200">
        <a:solidFill>
          <a:schemeClr val="bg1"/>
        </a:solidFill>
        <a:latin typeface="Verdana"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2B3095"/>
    <a:srgbClr val="C7D3C8"/>
    <a:srgbClr val="7D2615"/>
    <a:srgbClr val="8C2C06"/>
    <a:srgbClr val="F99973"/>
    <a:srgbClr val="E9AD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53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
        <p:nvSpPr>
          <p:cNvPr id="23555" name="Text Box 2"/>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
        <p:nvSpPr>
          <p:cNvPr id="23556" name="Text Box 3"/>
          <p:cNvSpPr txBox="1">
            <a:spLocks noChangeArrowheads="1"/>
          </p:cNvSpPr>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
        <p:nvSpPr>
          <p:cNvPr id="23557" name="Rectangle 4"/>
          <p:cNvSpPr>
            <a:spLocks noGrp="1" noRot="1" noChangeAspect="1" noChangeArrowheads="1"/>
          </p:cNvSpPr>
          <p:nvPr>
            <p:ph type="sldImg"/>
          </p:nvPr>
        </p:nvSpPr>
        <p:spPr bwMode="auto">
          <a:xfrm>
            <a:off x="917575" y="744538"/>
            <a:ext cx="4962525"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4101" name="Rectangle 5"/>
          <p:cNvSpPr>
            <a:spLocks noGrp="1" noChangeArrowheads="1"/>
          </p:cNvSpPr>
          <p:nvPr>
            <p:ph type="body"/>
          </p:nvPr>
        </p:nvSpPr>
        <p:spPr bwMode="auto">
          <a:xfrm>
            <a:off x="679450" y="4714875"/>
            <a:ext cx="5437188" cy="4465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3559" name="Text Box 6"/>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
        <p:nvSpPr>
          <p:cNvPr id="4103" name="Rectangle 7"/>
          <p:cNvSpPr>
            <a:spLocks noGrp="1" noChangeArrowheads="1"/>
          </p:cNvSpPr>
          <p:nvPr>
            <p:ph type="sldNum"/>
          </p:nvPr>
        </p:nvSpPr>
        <p:spPr bwMode="auto">
          <a:xfrm>
            <a:off x="3849688" y="9428163"/>
            <a:ext cx="2944812"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Arial" charset="0"/>
                <a:ea typeface="MS PGothic" pitchFamily="32" charset="-128"/>
              </a:defRPr>
            </a:lvl1pPr>
          </a:lstStyle>
          <a:p>
            <a:pPr>
              <a:defRPr/>
            </a:pPr>
            <a:fld id="{E529A60D-3E4F-4F0D-A946-8A440A3CACA9}" type="slidenum">
              <a:rPr lang="en-US" altLang="en-US"/>
              <a:pPr>
                <a:defRPr/>
              </a:pPr>
              <a:t>‹N›</a:t>
            </a:fld>
            <a:endParaRPr lang="en-US" altLang="en-US"/>
          </a:p>
        </p:txBody>
      </p:sp>
    </p:spTree>
    <p:extLst>
      <p:ext uri="{BB962C8B-B14F-4D97-AF65-F5344CB8AC3E}">
        <p14:creationId xmlns:p14="http://schemas.microsoft.com/office/powerpoint/2010/main" xmlns="" val="36056977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s-ES_tradnl" smtClean="0">
              <a:ea typeface="ＭＳ Ｐゴシック" pitchFamily="34" charset="-128"/>
            </a:endParaRPr>
          </a:p>
        </p:txBody>
      </p:sp>
    </p:spTree>
    <p:extLst>
      <p:ext uri="{BB962C8B-B14F-4D97-AF65-F5344CB8AC3E}">
        <p14:creationId xmlns:p14="http://schemas.microsoft.com/office/powerpoint/2010/main" xmlns="" val="160319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7119CD3-E4EB-42E5-8046-3F6BF08353B3}" type="slidenum">
              <a:rPr lang="es-ES_tradnl">
                <a:latin typeface="Arial" charset="0"/>
                <a:cs typeface="Arial" charset="0"/>
              </a:rPr>
              <a:pPr/>
              <a:t>71</a:t>
            </a:fld>
            <a:endParaRPr lang="es-ES_tradnl">
              <a:latin typeface="Arial"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317597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829169E-2C93-4575-8B09-21AA5C7AA7CF}" type="slidenum">
              <a:rPr lang="es-ES_tradnl">
                <a:latin typeface="Arial" charset="0"/>
                <a:cs typeface="Arial" charset="0"/>
              </a:rPr>
              <a:pPr/>
              <a:t>72</a:t>
            </a:fld>
            <a:endParaRPr lang="es-ES_tradnl">
              <a:latin typeface="Arial" charset="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98140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F43B115-03AA-469D-88D5-F53B038D0C8B}" type="slidenum">
              <a:rPr lang="es-ES_tradnl">
                <a:latin typeface="Arial" charset="0"/>
                <a:cs typeface="Arial" charset="0"/>
              </a:rPr>
              <a:pPr/>
              <a:t>73</a:t>
            </a:fld>
            <a:endParaRPr lang="es-ES_tradnl">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282884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F43B115-03AA-469D-88D5-F53B038D0C8B}" type="slidenum">
              <a:rPr lang="es-ES_tradnl">
                <a:latin typeface="Arial" charset="0"/>
                <a:cs typeface="Arial" charset="0"/>
              </a:rPr>
              <a:pPr/>
              <a:t>74</a:t>
            </a:fld>
            <a:endParaRPr lang="es-ES_tradnl">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4703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42698D0-B952-4D19-B7E5-DFFC6222FC65}" type="slidenum">
              <a:rPr lang="es-ES_tradnl">
                <a:latin typeface="Arial" charset="0"/>
                <a:cs typeface="Arial" charset="0"/>
              </a:rPr>
              <a:pPr/>
              <a:t>75</a:t>
            </a:fld>
            <a:endParaRPr lang="es-ES_tradn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127622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42698D0-B952-4D19-B7E5-DFFC6222FC65}" type="slidenum">
              <a:rPr lang="es-ES_tradnl">
                <a:latin typeface="Arial" charset="0"/>
                <a:cs typeface="Arial" charset="0"/>
              </a:rPr>
              <a:pPr/>
              <a:t>76</a:t>
            </a:fld>
            <a:endParaRPr lang="es-ES_tradn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59584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77</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287596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78</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360401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79</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2350509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80</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351709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s-ES_tradnl" smtClean="0">
              <a:ea typeface="ＭＳ Ｐゴシック" pitchFamily="34" charset="-128"/>
            </a:endParaRPr>
          </a:p>
        </p:txBody>
      </p:sp>
    </p:spTree>
    <p:extLst>
      <p:ext uri="{BB962C8B-B14F-4D97-AF65-F5344CB8AC3E}">
        <p14:creationId xmlns:p14="http://schemas.microsoft.com/office/powerpoint/2010/main" xmlns="" val="4234190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81</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206259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95</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164994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96</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164994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BF7214-1FEE-46A5-8154-7469BF99F7C0}" type="slidenum">
              <a:rPr lang="es-ES_tradnl">
                <a:latin typeface="Arial" charset="0"/>
                <a:cs typeface="Arial" charset="0"/>
              </a:rPr>
              <a:pPr/>
              <a:t>97</a:t>
            </a:fld>
            <a:endParaRPr lang="es-ES_tradnl">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latin typeface="Arial" charset="0"/>
              <a:cs typeface="Arial" charset="0"/>
            </a:endParaRPr>
          </a:p>
        </p:txBody>
      </p:sp>
    </p:spTree>
    <p:extLst>
      <p:ext uri="{BB962C8B-B14F-4D97-AF65-F5344CB8AC3E}">
        <p14:creationId xmlns:p14="http://schemas.microsoft.com/office/powerpoint/2010/main" xmlns="" val="108955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98</a:t>
            </a:fld>
            <a:endParaRPr lang="es-ES"/>
          </a:p>
        </p:txBody>
      </p:sp>
    </p:spTree>
    <p:extLst>
      <p:ext uri="{BB962C8B-B14F-4D97-AF65-F5344CB8AC3E}">
        <p14:creationId xmlns:p14="http://schemas.microsoft.com/office/powerpoint/2010/main" xmlns="" val="90163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106</a:t>
            </a:fld>
            <a:endParaRPr lang="es-ES"/>
          </a:p>
        </p:txBody>
      </p:sp>
    </p:spTree>
    <p:extLst>
      <p:ext uri="{BB962C8B-B14F-4D97-AF65-F5344CB8AC3E}">
        <p14:creationId xmlns:p14="http://schemas.microsoft.com/office/powerpoint/2010/main" xmlns="" val="43690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p:spPr>
        <p:txBody>
          <a:bodyPr/>
          <a:lstStyle/>
          <a:p>
            <a:endParaRPr lang="es-ES_tradnl" smtClean="0">
              <a:latin typeface="Arial" charset="0"/>
              <a:cs typeface="Arial" charset="0"/>
            </a:endParaRPr>
          </a:p>
        </p:txBody>
      </p:sp>
    </p:spTree>
    <p:extLst>
      <p:ext uri="{BB962C8B-B14F-4D97-AF65-F5344CB8AC3E}">
        <p14:creationId xmlns:p14="http://schemas.microsoft.com/office/powerpoint/2010/main" xmlns="" val="98585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endParaRPr lang="es-ES_tradnl" smtClean="0">
              <a:latin typeface="Arial" charset="0"/>
              <a:cs typeface="Arial" charset="0"/>
            </a:endParaRPr>
          </a:p>
        </p:txBody>
      </p:sp>
    </p:spTree>
    <p:extLst>
      <p:ext uri="{BB962C8B-B14F-4D97-AF65-F5344CB8AC3E}">
        <p14:creationId xmlns:p14="http://schemas.microsoft.com/office/powerpoint/2010/main" xmlns="" val="3585345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109</a:t>
            </a:fld>
            <a:endParaRPr lang="es-ES"/>
          </a:p>
        </p:txBody>
      </p:sp>
    </p:spTree>
    <p:extLst>
      <p:ext uri="{BB962C8B-B14F-4D97-AF65-F5344CB8AC3E}">
        <p14:creationId xmlns:p14="http://schemas.microsoft.com/office/powerpoint/2010/main" xmlns="" val="3037090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110</a:t>
            </a:fld>
            <a:endParaRPr lang="es-ES"/>
          </a:p>
        </p:txBody>
      </p:sp>
    </p:spTree>
    <p:extLst>
      <p:ext uri="{BB962C8B-B14F-4D97-AF65-F5344CB8AC3E}">
        <p14:creationId xmlns:p14="http://schemas.microsoft.com/office/powerpoint/2010/main" xmlns="" val="13744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64</a:t>
            </a:fld>
            <a:endParaRPr lang="es-ES"/>
          </a:p>
        </p:txBody>
      </p:sp>
    </p:spTree>
    <p:extLst>
      <p:ext uri="{BB962C8B-B14F-4D97-AF65-F5344CB8AC3E}">
        <p14:creationId xmlns:p14="http://schemas.microsoft.com/office/powerpoint/2010/main" xmlns="" val="2483871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111</a:t>
            </a:fld>
            <a:endParaRPr lang="es-ES"/>
          </a:p>
        </p:txBody>
      </p:sp>
    </p:spTree>
    <p:extLst>
      <p:ext uri="{BB962C8B-B14F-4D97-AF65-F5344CB8AC3E}">
        <p14:creationId xmlns:p14="http://schemas.microsoft.com/office/powerpoint/2010/main" xmlns="" val="2238062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s-ES_tradnl" dirty="0" smtClean="0">
              <a:latin typeface="Arial" charset="0"/>
              <a:cs typeface="Arial" charset="0"/>
            </a:endParaRPr>
          </a:p>
        </p:txBody>
      </p:sp>
    </p:spTree>
    <p:extLst>
      <p:ext uri="{BB962C8B-B14F-4D97-AF65-F5344CB8AC3E}">
        <p14:creationId xmlns:p14="http://schemas.microsoft.com/office/powerpoint/2010/main" xmlns="" val="180070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113</a:t>
            </a:fld>
            <a:endParaRPr lang="es-ES"/>
          </a:p>
        </p:txBody>
      </p:sp>
    </p:spTree>
    <p:extLst>
      <p:ext uri="{BB962C8B-B14F-4D97-AF65-F5344CB8AC3E}">
        <p14:creationId xmlns:p14="http://schemas.microsoft.com/office/powerpoint/2010/main" xmlns="" val="1524424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114</a:t>
            </a:fld>
            <a:endParaRPr lang="es-ES"/>
          </a:p>
        </p:txBody>
      </p:sp>
    </p:spTree>
    <p:extLst>
      <p:ext uri="{BB962C8B-B14F-4D97-AF65-F5344CB8AC3E}">
        <p14:creationId xmlns:p14="http://schemas.microsoft.com/office/powerpoint/2010/main" xmlns="" val="363803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116</a:t>
            </a:fld>
            <a:endParaRPr lang="es-ES"/>
          </a:p>
        </p:txBody>
      </p:sp>
    </p:spTree>
    <p:extLst>
      <p:ext uri="{BB962C8B-B14F-4D97-AF65-F5344CB8AC3E}">
        <p14:creationId xmlns:p14="http://schemas.microsoft.com/office/powerpoint/2010/main" xmlns="" val="3322121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C5CB1-71A8-4D1B-AE95-0D0B5D0A6B5C}" type="slidenum">
              <a:rPr lang="es-ES"/>
              <a:pPr/>
              <a:t>117</a:t>
            </a:fld>
            <a:endParaRPr lang="es-E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xmlns="" val="1082343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118</a:t>
            </a:fld>
            <a:endParaRPr lang="es-ES"/>
          </a:p>
        </p:txBody>
      </p:sp>
    </p:spTree>
    <p:extLst>
      <p:ext uri="{BB962C8B-B14F-4D97-AF65-F5344CB8AC3E}">
        <p14:creationId xmlns:p14="http://schemas.microsoft.com/office/powerpoint/2010/main" xmlns="" val="3300504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26DF2D4-23B8-4315-A1C4-011E1379048F}" type="slidenum">
              <a:rPr lang="es-ES" smtClean="0"/>
              <a:pPr/>
              <a:t>119</a:t>
            </a:fld>
            <a:endParaRPr lang="es-ES"/>
          </a:p>
        </p:txBody>
      </p:sp>
    </p:spTree>
    <p:extLst>
      <p:ext uri="{BB962C8B-B14F-4D97-AF65-F5344CB8AC3E}">
        <p14:creationId xmlns:p14="http://schemas.microsoft.com/office/powerpoint/2010/main" xmlns="" val="262773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26DF2D4-23B8-4315-A1C4-011E1379048F}" type="slidenum">
              <a:rPr lang="es-ES" smtClean="0"/>
              <a:pPr/>
              <a:t>120</a:t>
            </a:fld>
            <a:endParaRPr lang="es-ES"/>
          </a:p>
        </p:txBody>
      </p:sp>
    </p:spTree>
    <p:extLst>
      <p:ext uri="{BB962C8B-B14F-4D97-AF65-F5344CB8AC3E}">
        <p14:creationId xmlns:p14="http://schemas.microsoft.com/office/powerpoint/2010/main" xmlns="" val="838765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128</a:t>
            </a:fld>
            <a:endParaRPr lang="es-ES"/>
          </a:p>
        </p:txBody>
      </p:sp>
    </p:spTree>
    <p:extLst>
      <p:ext uri="{BB962C8B-B14F-4D97-AF65-F5344CB8AC3E}">
        <p14:creationId xmlns:p14="http://schemas.microsoft.com/office/powerpoint/2010/main" xmlns="" val="289319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65</a:t>
            </a:fld>
            <a:endParaRPr lang="es-ES"/>
          </a:p>
        </p:txBody>
      </p:sp>
    </p:spTree>
    <p:extLst>
      <p:ext uri="{BB962C8B-B14F-4D97-AF65-F5344CB8AC3E}">
        <p14:creationId xmlns:p14="http://schemas.microsoft.com/office/powerpoint/2010/main" xmlns="" val="303895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66</a:t>
            </a:fld>
            <a:endParaRPr lang="es-ES"/>
          </a:p>
        </p:txBody>
      </p:sp>
    </p:spTree>
    <p:extLst>
      <p:ext uri="{BB962C8B-B14F-4D97-AF65-F5344CB8AC3E}">
        <p14:creationId xmlns:p14="http://schemas.microsoft.com/office/powerpoint/2010/main" xmlns="" val="91535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67</a:t>
            </a:fld>
            <a:endParaRPr lang="es-ES"/>
          </a:p>
        </p:txBody>
      </p:sp>
    </p:spTree>
    <p:extLst>
      <p:ext uri="{BB962C8B-B14F-4D97-AF65-F5344CB8AC3E}">
        <p14:creationId xmlns:p14="http://schemas.microsoft.com/office/powerpoint/2010/main" xmlns="" val="10425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68</a:t>
            </a:fld>
            <a:endParaRPr lang="es-ES"/>
          </a:p>
        </p:txBody>
      </p:sp>
    </p:spTree>
    <p:extLst>
      <p:ext uri="{BB962C8B-B14F-4D97-AF65-F5344CB8AC3E}">
        <p14:creationId xmlns:p14="http://schemas.microsoft.com/office/powerpoint/2010/main" xmlns="" val="170666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69</a:t>
            </a:fld>
            <a:endParaRPr lang="es-ES"/>
          </a:p>
        </p:txBody>
      </p:sp>
    </p:spTree>
    <p:extLst>
      <p:ext uri="{BB962C8B-B14F-4D97-AF65-F5344CB8AC3E}">
        <p14:creationId xmlns:p14="http://schemas.microsoft.com/office/powerpoint/2010/main" xmlns="" val="409559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7018436-000E-49CD-BA58-F4BB20D003D8}" type="slidenum">
              <a:rPr lang="es-ES" smtClean="0"/>
              <a:pPr/>
              <a:t>70</a:t>
            </a:fld>
            <a:endParaRPr lang="es-ES"/>
          </a:p>
        </p:txBody>
      </p:sp>
    </p:spTree>
    <p:extLst>
      <p:ext uri="{BB962C8B-B14F-4D97-AF65-F5344CB8AC3E}">
        <p14:creationId xmlns:p14="http://schemas.microsoft.com/office/powerpoint/2010/main" xmlns="" val="372008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7869237" cy="428625"/>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11560" y="1988840"/>
            <a:ext cx="7869237" cy="2740025"/>
          </a:xfrm>
        </p:spPr>
        <p:txBody>
          <a:bodyPr/>
          <a:lstStyle>
            <a:lvl1pPr>
              <a:buClr>
                <a:srgbClr val="002060"/>
              </a:buClr>
              <a:buFont typeface="Wingdings" panose="05000000000000000000" pitchFamily="2" charset="2"/>
              <a:buChar char="Ø"/>
              <a:defRPr lang="en-US" sz="1800" b="0" dirty="0" smtClean="0">
                <a:solidFill>
                  <a:srgbClr val="004494"/>
                </a:solidFill>
                <a:latin typeface="+mj-lt"/>
                <a:ea typeface="+mj-ea"/>
                <a:cs typeface="+mj-cs"/>
              </a:defRPr>
            </a:lvl1pPr>
            <a:lvl2pPr>
              <a:buClr>
                <a:srgbClr val="2B3095"/>
              </a:buClr>
              <a:buFont typeface="Wingdings" panose="05000000000000000000" pitchFamily="2" charset="2"/>
              <a:buChar char="§"/>
              <a:defRPr lang="en-US" sz="1800" b="0" dirty="0" smtClean="0">
                <a:solidFill>
                  <a:srgbClr val="004494"/>
                </a:solidFill>
                <a:latin typeface="+mj-lt"/>
                <a:ea typeface="+mj-ea"/>
                <a:cs typeface="+mj-cs"/>
              </a:defRPr>
            </a:lvl2pPr>
            <a:lvl3pPr marL="1200150" indent="-285750">
              <a:buClr>
                <a:srgbClr val="2B3095"/>
              </a:buClr>
              <a:buFont typeface="Calibri" panose="020F0502020204030204" pitchFamily="34" charset="0"/>
              <a:buChar char="–"/>
              <a:defRPr lang="en-US" sz="1600" b="0" dirty="0" smtClean="0">
                <a:solidFill>
                  <a:srgbClr val="004494"/>
                </a:solidFill>
                <a:latin typeface="+mj-lt"/>
                <a:ea typeface="+mj-ea"/>
                <a:cs typeface="+mj-cs"/>
              </a:defRPr>
            </a:lvl3pPr>
            <a:lvl4pPr>
              <a:defRPr lang="en-US" sz="1600" b="0" dirty="0" smtClean="0">
                <a:solidFill>
                  <a:srgbClr val="004494"/>
                </a:solidFill>
                <a:latin typeface="+mj-lt"/>
                <a:ea typeface="+mj-ea"/>
                <a:cs typeface="+mj-cs"/>
              </a:defRPr>
            </a:lvl4pPr>
            <a:lvl5pPr>
              <a:defRPr lang="en-GB" sz="1600" b="0" dirty="0">
                <a:solidFill>
                  <a:srgbClr val="004494"/>
                </a:solidFill>
                <a:latin typeface="+mj-lt"/>
                <a:ea typeface="+mj-ea"/>
                <a:cs typeface="+mj-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sldNum" idx="10"/>
          </p:nvPr>
        </p:nvSpPr>
        <p:spPr>
          <a:xfrm>
            <a:off x="6373813" y="6426200"/>
            <a:ext cx="646112" cy="315913"/>
          </a:xfrm>
        </p:spPr>
        <p:txBody>
          <a:bodyPr/>
          <a:lstStyle>
            <a:lvl1pPr>
              <a:defRPr sz="1800" smtClean="0">
                <a:solidFill>
                  <a:srgbClr val="0070C0"/>
                </a:solidFill>
              </a:defRPr>
            </a:lvl1pPr>
          </a:lstStyle>
          <a:p>
            <a:pPr>
              <a:defRPr/>
            </a:pPr>
            <a:fld id="{6ACD4EAF-E6F0-4F58-B474-2DDB3772EA27}" type="slidenum">
              <a:rPr lang="en-US" altLang="en-US"/>
              <a:pPr>
                <a:defRPr/>
              </a:pPr>
              <a:t>‹N›</a:t>
            </a:fld>
            <a:endParaRPr lang="en-US" altLang="en-US" dirty="0"/>
          </a:p>
        </p:txBody>
      </p:sp>
      <p:sp>
        <p:nvSpPr>
          <p:cNvPr id="5" name="Rectangle 7"/>
          <p:cNvSpPr>
            <a:spLocks noGrp="1" noChangeArrowheads="1"/>
          </p:cNvSpPr>
          <p:nvPr>
            <p:ph type="dt" idx="11"/>
          </p:nvPr>
        </p:nvSpPr>
        <p:spPr>
          <a:xfrm>
            <a:off x="636588" y="6426200"/>
            <a:ext cx="1631950" cy="315913"/>
          </a:xfrm>
        </p:spPr>
        <p:txBody>
          <a:bodyPr/>
          <a:lstStyle>
            <a:lvl1pPr>
              <a:defRPr sz="1400" dirty="0">
                <a:solidFill>
                  <a:srgbClr val="0070C0"/>
                </a:solidFill>
              </a:defRPr>
            </a:lvl1pPr>
          </a:lstStyle>
          <a:p>
            <a:pPr>
              <a:defRPr/>
            </a:pPr>
            <a:endParaRPr lang="en-US" altLang="en-US"/>
          </a:p>
        </p:txBody>
      </p:sp>
    </p:spTree>
    <p:extLst>
      <p:ext uri="{BB962C8B-B14F-4D97-AF65-F5344CB8AC3E}">
        <p14:creationId xmlns:p14="http://schemas.microsoft.com/office/powerpoint/2010/main" xmlns="" val="26100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8CB285B-AFC2-4BE6-83AA-DCF5B664A256}" type="slidenum">
              <a:rPr lang="en-US" altLang="en-US"/>
              <a:pPr/>
              <a:t>‹N›</a:t>
            </a:fld>
            <a:endParaRPr lang="en-US" altLang="en-US"/>
          </a:p>
        </p:txBody>
      </p:sp>
    </p:spTree>
    <p:extLst>
      <p:ext uri="{BB962C8B-B14F-4D97-AF65-F5344CB8AC3E}">
        <p14:creationId xmlns:p14="http://schemas.microsoft.com/office/powerpoint/2010/main" xmlns="" val="291313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idx="10"/>
          </p:nvPr>
        </p:nvSpPr>
        <p:spPr/>
        <p:txBody>
          <a:bodyPr/>
          <a:lstStyle>
            <a:lvl1pPr>
              <a:defRPr smtClean="0"/>
            </a:lvl1pPr>
          </a:lstStyle>
          <a:p>
            <a:pPr>
              <a:defRPr/>
            </a:pPr>
            <a:fld id="{52B165D8-F812-4585-BCF4-92CE111C3BBB}" type="slidenum">
              <a:rPr lang="en-US" altLang="en-US"/>
              <a:pPr>
                <a:defRPr/>
              </a:pPr>
              <a:t>‹N›</a:t>
            </a:fld>
            <a:endParaRPr lang="en-US" altLang="en-US"/>
          </a:p>
        </p:txBody>
      </p:sp>
    </p:spTree>
    <p:extLst>
      <p:ext uri="{BB962C8B-B14F-4D97-AF65-F5344CB8AC3E}">
        <p14:creationId xmlns:p14="http://schemas.microsoft.com/office/powerpoint/2010/main" xmlns="" val="1745484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36588" y="1612900"/>
            <a:ext cx="7869237" cy="428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36588" y="2416175"/>
            <a:ext cx="7869237" cy="2740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sldNum"/>
          </p:nvPr>
        </p:nvSpPr>
        <p:spPr bwMode="auto">
          <a:xfrm>
            <a:off x="6373813" y="6426200"/>
            <a:ext cx="2132012" cy="1169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0">
                <a:solidFill>
                  <a:srgbClr val="FFD624"/>
                </a:solidFill>
                <a:latin typeface="Verdana" pitchFamily="32" charset="0"/>
                <a:ea typeface="MS PGothic" pitchFamily="32" charset="-128"/>
              </a:defRPr>
            </a:lvl1pPr>
          </a:lstStyle>
          <a:p>
            <a:pPr>
              <a:defRPr/>
            </a:pPr>
            <a:fld id="{5294DDBE-710A-4593-8193-6A40DED81409}" type="slidenum">
              <a:rPr lang="en-US" altLang="en-US"/>
              <a:pPr>
                <a:defRPr/>
              </a:pPr>
              <a:t>‹N›</a:t>
            </a:fld>
            <a:endParaRPr lang="en-US" altLang="en-US"/>
          </a:p>
        </p:txBody>
      </p:sp>
      <p:sp>
        <p:nvSpPr>
          <p:cNvPr id="1029" name="Rectangle 4"/>
          <p:cNvSpPr>
            <a:spLocks noChangeArrowheads="1"/>
          </p:cNvSpPr>
          <p:nvPr/>
        </p:nvSpPr>
        <p:spPr bwMode="auto">
          <a:xfrm>
            <a:off x="0" y="0"/>
            <a:ext cx="9144000" cy="957263"/>
          </a:xfrm>
          <a:prstGeom prst="rect">
            <a:avLst/>
          </a:prstGeom>
          <a:solidFill>
            <a:srgbClr val="37ACDE"/>
          </a:solidFill>
          <a:ln w="9360" cap="sq">
            <a:solidFill>
              <a:srgbClr val="37ACDE"/>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pic>
        <p:nvPicPr>
          <p:cNvPr id="10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5613" y="6461125"/>
            <a:ext cx="612775" cy="396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3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1925" y="258763"/>
            <a:ext cx="1435100" cy="10001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7"/>
          <p:cNvSpPr>
            <a:spLocks noGrp="1" noChangeArrowheads="1"/>
          </p:cNvSpPr>
          <p:nvPr>
            <p:ph type="dt"/>
          </p:nvPr>
        </p:nvSpPr>
        <p:spPr bwMode="auto">
          <a:xfrm>
            <a:off x="636588" y="6426200"/>
            <a:ext cx="2132012" cy="5789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0">
                <a:solidFill>
                  <a:srgbClr val="FFD624"/>
                </a:solidFill>
                <a:latin typeface="Verdana" pitchFamily="32" charset="0"/>
                <a:ea typeface="MS PGothic" pitchFamily="32" charset="-128"/>
              </a:defRPr>
            </a:lvl1pPr>
          </a:lstStyle>
          <a:p>
            <a:pPr>
              <a:defRPr/>
            </a:pPr>
            <a:r>
              <a:rPr lang="en-US" altLang="en-US"/>
              <a:t>4 April 2014</a:t>
            </a:r>
          </a:p>
        </p:txBody>
      </p:sp>
    </p:spTree>
  </p:cSld>
  <p:clrMap bg1="lt1" tx1="dk1" bg2="lt2" tx2="dk2" accent1="accent1" accent2="accent2" accent3="accent3" accent4="accent4" accent5="accent5" accent6="accent6" hlink="hlink" folHlink="folHlink"/>
  <p:sldLayoutIdLst>
    <p:sldLayoutId id="2147483697" r:id="rId1"/>
    <p:sldLayoutId id="2147483699" r:id="rId2"/>
  </p:sldLayoutIdLst>
  <p:hf sldNum="0" hdr="0" ftr="0"/>
  <p:txStyles>
    <p:title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p:titleStyle>
    <p:bodyStyle>
      <a:lvl1pPr marL="342900" indent="-342900" algn="l" defTabSz="449263" rtl="0" eaLnBrk="1" fontAlgn="base" hangingPunct="1">
        <a:lnSpc>
          <a:spcPts val="2388"/>
        </a:lnSpc>
        <a:spcBef>
          <a:spcPct val="0"/>
        </a:spcBef>
        <a:spcAft>
          <a:spcPct val="0"/>
        </a:spcAft>
        <a:buClr>
          <a:srgbClr val="000000"/>
        </a:buClr>
        <a:buSzPct val="100000"/>
        <a:buFont typeface="Times New Roman" pitchFamily="18" charset="0"/>
        <a:defRPr>
          <a:solidFill>
            <a:srgbClr val="004494"/>
          </a:solidFill>
          <a:latin typeface="+mn-lt"/>
          <a:ea typeface="+mn-ea"/>
          <a:cs typeface="+mn-cs"/>
        </a:defRPr>
      </a:lvl1pPr>
      <a:lvl2pPr marL="742950" indent="-285750" algn="l" defTabSz="449263" rtl="0" eaLnBrk="1" fontAlgn="base" hangingPunct="1">
        <a:lnSpc>
          <a:spcPts val="2388"/>
        </a:lnSpc>
        <a:spcBef>
          <a:spcPct val="0"/>
        </a:spcBef>
        <a:spcAft>
          <a:spcPct val="0"/>
        </a:spcAft>
        <a:buClr>
          <a:srgbClr val="000000"/>
        </a:buClr>
        <a:buSzPct val="100000"/>
        <a:buFont typeface="Times New Roman" pitchFamily="18" charset="0"/>
        <a:defRPr>
          <a:solidFill>
            <a:srgbClr val="004494"/>
          </a:solidFill>
          <a:latin typeface="+mn-lt"/>
          <a:ea typeface="+mn-ea"/>
        </a:defRPr>
      </a:lvl2pPr>
      <a:lvl3pPr marL="11430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3pPr>
      <a:lvl4pPr marL="16002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4pPr>
      <a:lvl5pPr marL="20574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5pPr>
      <a:lvl6pPr marL="25146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6pPr>
      <a:lvl7pPr marL="29718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7pPr>
      <a:lvl8pPr marL="34290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8pPr>
      <a:lvl9pPr marL="38862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92475"/>
            <a:ext cx="4886325" cy="3565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5613" y="6461125"/>
            <a:ext cx="612775" cy="3968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2" name="Rectangle 3"/>
          <p:cNvSpPr>
            <a:spLocks noChangeArrowheads="1"/>
          </p:cNvSpPr>
          <p:nvPr/>
        </p:nvSpPr>
        <p:spPr bwMode="auto">
          <a:xfrm>
            <a:off x="0" y="0"/>
            <a:ext cx="9144000" cy="957263"/>
          </a:xfrm>
          <a:prstGeom prst="rect">
            <a:avLst/>
          </a:prstGeom>
          <a:solidFill>
            <a:srgbClr val="37ACDE"/>
          </a:solidFill>
          <a:ln w="9360" cap="sq">
            <a:solidFill>
              <a:srgbClr val="37ACDE"/>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pic>
        <p:nvPicPr>
          <p:cNvPr id="205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1925" y="258763"/>
            <a:ext cx="1435100" cy="10001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ext Box 5"/>
          <p:cNvSpPr txBox="1">
            <a:spLocks noChangeArrowheads="1"/>
          </p:cNvSpPr>
          <p:nvPr/>
        </p:nvSpPr>
        <p:spPr bwMode="auto">
          <a:xfrm>
            <a:off x="5497513" y="3328988"/>
            <a:ext cx="2847975"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9pPr>
          </a:lstStyle>
          <a:p>
            <a:pPr>
              <a:buClrTx/>
              <a:buFontTx/>
              <a:buNone/>
              <a:defRPr/>
            </a:pPr>
            <a:r>
              <a:rPr lang="en-US" altLang="en-US" sz="1800" b="0" smtClean="0">
                <a:solidFill>
                  <a:srgbClr val="004494"/>
                </a:solidFill>
              </a:rPr>
              <a:t>www.jrc.ec.europa.eu </a:t>
            </a:r>
          </a:p>
        </p:txBody>
      </p:sp>
      <p:sp>
        <p:nvSpPr>
          <p:cNvPr id="2054" name="Text Box 6"/>
          <p:cNvSpPr txBox="1">
            <a:spLocks noChangeArrowheads="1"/>
          </p:cNvSpPr>
          <p:nvPr/>
        </p:nvSpPr>
        <p:spPr bwMode="auto">
          <a:xfrm>
            <a:off x="5478463" y="5059363"/>
            <a:ext cx="3160712"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7600" b="1">
                <a:solidFill>
                  <a:srgbClr val="FFD624"/>
                </a:solidFill>
                <a:latin typeface="Verdana" pitchFamily="32" charset="0"/>
                <a:ea typeface="MS PGothic" pitchFamily="32" charset="-128"/>
              </a:defRPr>
            </a:lvl9pPr>
          </a:lstStyle>
          <a:p>
            <a:pPr>
              <a:lnSpc>
                <a:spcPts val="2388"/>
              </a:lnSpc>
              <a:buClrTx/>
              <a:buFontTx/>
              <a:buNone/>
              <a:defRPr/>
            </a:pPr>
            <a:r>
              <a:rPr lang="en-US" altLang="en-US" sz="1800" i="1" smtClean="0">
                <a:solidFill>
                  <a:srgbClr val="004494"/>
                </a:solidFill>
              </a:rPr>
              <a:t>Serving society</a:t>
            </a:r>
          </a:p>
          <a:p>
            <a:pPr>
              <a:lnSpc>
                <a:spcPts val="2388"/>
              </a:lnSpc>
              <a:buClrTx/>
              <a:buFontTx/>
              <a:buNone/>
              <a:defRPr/>
            </a:pPr>
            <a:r>
              <a:rPr lang="en-US" altLang="en-US" sz="1800" i="1" smtClean="0">
                <a:solidFill>
                  <a:srgbClr val="004494"/>
                </a:solidFill>
              </a:rPr>
              <a:t>Stimulating innovation</a:t>
            </a:r>
          </a:p>
          <a:p>
            <a:pPr>
              <a:lnSpc>
                <a:spcPts val="2388"/>
              </a:lnSpc>
              <a:buClrTx/>
              <a:buFontTx/>
              <a:buNone/>
              <a:defRPr/>
            </a:pPr>
            <a:r>
              <a:rPr lang="en-US" altLang="en-US" sz="1800" i="1" smtClean="0">
                <a:solidFill>
                  <a:srgbClr val="004494"/>
                </a:solidFill>
              </a:rPr>
              <a:t>Supporting legislation</a:t>
            </a:r>
          </a:p>
        </p:txBody>
      </p:sp>
      <p:sp>
        <p:nvSpPr>
          <p:cNvPr id="2056" name="Rectangle 7"/>
          <p:cNvSpPr>
            <a:spLocks noGrp="1" noChangeArrowheads="1"/>
          </p:cNvSpPr>
          <p:nvPr>
            <p:ph type="title"/>
          </p:nvPr>
        </p:nvSpPr>
        <p:spPr bwMode="auto">
          <a:xfrm>
            <a:off x="636588" y="1612900"/>
            <a:ext cx="7869237" cy="428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title text format</a:t>
            </a:r>
          </a:p>
        </p:txBody>
      </p:sp>
      <p:sp>
        <p:nvSpPr>
          <p:cNvPr id="2057" name="Rectangle 8"/>
          <p:cNvSpPr>
            <a:spLocks noGrp="1" noChangeArrowheads="1"/>
          </p:cNvSpPr>
          <p:nvPr>
            <p:ph type="body" idx="1"/>
          </p:nvPr>
        </p:nvSpPr>
        <p:spPr bwMode="auto">
          <a:xfrm>
            <a:off x="636588" y="2416175"/>
            <a:ext cx="7869237" cy="2740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 name="Rectangle 9"/>
          <p:cNvSpPr>
            <a:spLocks noGrp="1" noChangeArrowheads="1"/>
          </p:cNvSpPr>
          <p:nvPr>
            <p:ph type="sldNum"/>
          </p:nvPr>
        </p:nvSpPr>
        <p:spPr bwMode="auto">
          <a:xfrm>
            <a:off x="6373813" y="6426200"/>
            <a:ext cx="2132012" cy="15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723900" algn="l"/>
                <a:tab pos="1447800" algn="l"/>
              </a:tabLst>
              <a:defRPr sz="1000">
                <a:solidFill>
                  <a:srgbClr val="004494"/>
                </a:solidFill>
                <a:latin typeface="Times New Roman" pitchFamily="16" charset="0"/>
                <a:ea typeface="MS PGothic" pitchFamily="32" charset="-128"/>
              </a:defRPr>
            </a:lvl1pPr>
          </a:lstStyle>
          <a:p>
            <a:pPr>
              <a:defRPr/>
            </a:pPr>
            <a:fld id="{3A34A9F9-1855-4F9C-ABB8-E307C8A6DB37}"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0" fontAlgn="base" hangingPunct="0">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0" fontAlgn="base" hangingPunct="0">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0" fontAlgn="base" hangingPunct="0">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p:titleStyle>
    <p:bodyStyle>
      <a:lvl1pPr marL="342900" indent="-342900" algn="l" defTabSz="449263" rtl="0" eaLnBrk="0" fontAlgn="base" hangingPunct="0">
        <a:lnSpc>
          <a:spcPts val="2388"/>
        </a:lnSpc>
        <a:spcBef>
          <a:spcPct val="0"/>
        </a:spcBef>
        <a:spcAft>
          <a:spcPct val="0"/>
        </a:spcAft>
        <a:buClr>
          <a:srgbClr val="000000"/>
        </a:buClr>
        <a:buSzPct val="100000"/>
        <a:buFont typeface="Times New Roman" pitchFamily="18" charset="0"/>
        <a:defRPr>
          <a:solidFill>
            <a:srgbClr val="004494"/>
          </a:solidFill>
          <a:latin typeface="+mn-lt"/>
          <a:ea typeface="+mn-ea"/>
          <a:cs typeface="+mn-cs"/>
        </a:defRPr>
      </a:lvl1pPr>
      <a:lvl2pPr marL="742950" indent="-285750" algn="l" defTabSz="449263" rtl="0" eaLnBrk="0" fontAlgn="base" hangingPunct="0">
        <a:lnSpc>
          <a:spcPts val="2388"/>
        </a:lnSpc>
        <a:spcBef>
          <a:spcPct val="0"/>
        </a:spcBef>
        <a:spcAft>
          <a:spcPct val="0"/>
        </a:spcAft>
        <a:buClr>
          <a:srgbClr val="000000"/>
        </a:buClr>
        <a:buSzPct val="100000"/>
        <a:buFont typeface="Times New Roman" pitchFamily="18" charset="0"/>
        <a:defRPr>
          <a:solidFill>
            <a:srgbClr val="004494"/>
          </a:solidFill>
          <a:latin typeface="+mn-lt"/>
          <a:ea typeface="+mn-ea"/>
        </a:defRPr>
      </a:lvl2pPr>
      <a:lvl3pPr marL="1143000" indent="-228600" algn="l" defTabSz="449263" rtl="0" eaLnBrk="0" fontAlgn="base" hangingPunct="0">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3pPr>
      <a:lvl4pPr marL="1600200" indent="-228600" algn="l" defTabSz="449263" rtl="0" eaLnBrk="0" fontAlgn="base" hangingPunct="0">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4pPr>
      <a:lvl5pPr marL="2057400" indent="-228600" algn="l" defTabSz="449263" rtl="0" eaLnBrk="0" fontAlgn="base" hangingPunct="0">
        <a:lnSpc>
          <a:spcPts val="2388"/>
        </a:lnSpc>
        <a:spcBef>
          <a:spcPct val="0"/>
        </a:spcBef>
        <a:spcAft>
          <a:spcPct val="0"/>
        </a:spcAft>
        <a:buClr>
          <a:srgbClr val="000000"/>
        </a:buClr>
        <a:buSzPct val="100000"/>
        <a:buFont typeface="Times New Roman" pitchFamily="18" charset="0"/>
        <a:defRPr sz="1600">
          <a:solidFill>
            <a:srgbClr val="004494"/>
          </a:solidFill>
          <a:latin typeface="+mn-lt"/>
          <a:ea typeface="+mn-ea"/>
        </a:defRPr>
      </a:lvl5pPr>
      <a:lvl6pPr marL="2514600" indent="-228600" algn="l" defTabSz="449263" rtl="0" eaLnBrk="0" fontAlgn="base" hangingPunct="0">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6pPr>
      <a:lvl7pPr marL="2971800" indent="-228600" algn="l" defTabSz="449263" rtl="0" eaLnBrk="0" fontAlgn="base" hangingPunct="0">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7pPr>
      <a:lvl8pPr marL="3429000" indent="-228600" algn="l" defTabSz="449263" rtl="0" eaLnBrk="0" fontAlgn="base" hangingPunct="0">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8pPr>
      <a:lvl9pPr marL="3886200" indent="-228600" algn="l" defTabSz="449263" rtl="0" eaLnBrk="0" fontAlgn="base" hangingPunct="0">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exandra.balahur@jrc.ec.europa.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8" Type="http://schemas.openxmlformats.org/officeDocument/2006/relationships/hyperlink" Target="https://www.csc.ncsu.edu/faculty/healey/tweet_viz/tweet_app/" TargetMode="External"/><Relationship Id="rId3" Type="http://schemas.openxmlformats.org/officeDocument/2006/relationships/hyperlink" Target="http://nlp.stanford.edu:8080/sentiment/rntnDemo.html" TargetMode="External"/><Relationship Id="rId7" Type="http://schemas.openxmlformats.org/officeDocument/2006/relationships/hyperlink" Target="http://www.alchemyapi.com/products/demo" TargetMode="External"/><Relationship Id="rId2" Type="http://schemas.openxmlformats.org/officeDocument/2006/relationships/hyperlink" Target="http://text-processing.com/demo/sentiment/" TargetMode="External"/><Relationship Id="rId1" Type="http://schemas.openxmlformats.org/officeDocument/2006/relationships/slideLayout" Target="../slideLayouts/slideLayout1.xml"/><Relationship Id="rId6" Type="http://schemas.openxmlformats.org/officeDocument/2006/relationships/hyperlink" Target="http://www.citizenandscience.eu/" TargetMode="External"/><Relationship Id="rId5" Type="http://schemas.openxmlformats.org/officeDocument/2006/relationships/hyperlink" Target="https://www.lexalytics.com/demo" TargetMode="External"/><Relationship Id="rId4" Type="http://schemas.openxmlformats.org/officeDocument/2006/relationships/hyperlink" Target="http://demo2-opener.rhcloud.com/welcome.ac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cbi.nlm.nih.gov/pubmed/22504348"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ncbi.nlm.nih.gov/pubmed/22504348"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en.wikipedia.org/wiki/List_of_cognitive_biases"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ndomains.fbk.eu/wnaffect.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aifmohammad.com/WebPages/lexicons.html" TargetMode="External"/><Relationship Id="rId4" Type="http://schemas.openxmlformats.org/officeDocument/2006/relationships/hyperlink" Target="http://sentiwordnet.isti.cnr.it/"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ail.usc.edu/dal_app.ph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aifmohammad.com/WebPages/lexicons.html" TargetMode="External"/><Relationship Id="rId5" Type="http://schemas.openxmlformats.org/officeDocument/2006/relationships/hyperlink" Target="http://www.wjh.harvard.edu/~inquirer/" TargetMode="External"/><Relationship Id="rId4" Type="http://schemas.openxmlformats.org/officeDocument/2006/relationships/hyperlink" Target="http://csea.phhp.ufl.edu/media.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ail.usc.edu/dal_app.php"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aifmohammad.com/WebPages/lexicons.html" TargetMode="External"/><Relationship Id="rId5" Type="http://schemas.openxmlformats.org/officeDocument/2006/relationships/hyperlink" Target="http://www.wjh.harvard.edu/~inquirer/" TargetMode="External"/><Relationship Id="rId4" Type="http://schemas.openxmlformats.org/officeDocument/2006/relationships/hyperlink" Target="http://csea.phhp.ufl.edu/media.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web.eecs.umich.edu/~mihalcea/downloads.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w3.org/TR/emotionml/" TargetMode="External"/><Relationship Id="rId5" Type="http://schemas.openxmlformats.org/officeDocument/2006/relationships/hyperlink" Target="http://saifmohammad.com/WebDocs/ElectoralTweetsData.zip" TargetMode="External"/><Relationship Id="rId4" Type="http://schemas.openxmlformats.org/officeDocument/2006/relationships/hyperlink" Target="http://people.rc.rit.edu/~coagla/"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sngularmeaning.team/TASS2013/corpus.php" TargetMode="External"/><Relationship Id="rId7" Type="http://schemas.openxmlformats.org/officeDocument/2006/relationships/hyperlink" Target="http://tcci.ccf.org.cn/conference/2013/pages/page04%20eva.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ulliwaltinger.de/sentiment/" TargetMode="External"/><Relationship Id="rId5" Type="http://schemas.openxmlformats.org/officeDocument/2006/relationships/hyperlink" Target="http://www.opener-project.eu/documentation/" TargetMode="External"/><Relationship Id="rId4" Type="http://schemas.openxmlformats.org/officeDocument/2006/relationships/hyperlink" Target="https://web.eecs.umich.edu/~mihalcea/downloads.htm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564904"/>
            <a:ext cx="7869237" cy="428625"/>
          </a:xfrm>
        </p:spPr>
        <p:txBody>
          <a:bodyPr/>
          <a:lstStyle/>
          <a:p>
            <a:pPr algn="ctr"/>
            <a:r>
              <a:rPr lang="en-GB" i="1" dirty="0"/>
              <a:t>Affect Detection from Text – </a:t>
            </a:r>
            <a:r>
              <a:rPr lang="en-GB" dirty="0"/>
              <a:t/>
            </a:r>
            <a:br>
              <a:rPr lang="en-GB" dirty="0"/>
            </a:br>
            <a:r>
              <a:rPr lang="en-GB" i="1" dirty="0"/>
              <a:t>from Affect Sciences to </a:t>
            </a:r>
            <a:r>
              <a:rPr lang="en-GB" i="1" dirty="0" smtClean="0"/>
              <a:t/>
            </a:r>
            <a:br>
              <a:rPr lang="en-GB" i="1" dirty="0" smtClean="0"/>
            </a:br>
            <a:r>
              <a:rPr lang="en-GB" i="1" dirty="0" smtClean="0"/>
              <a:t>Computational </a:t>
            </a:r>
            <a:r>
              <a:rPr lang="en-GB" i="1" dirty="0"/>
              <a:t>Models</a:t>
            </a:r>
            <a:r>
              <a:rPr lang="en-GB" dirty="0"/>
              <a:t/>
            </a:r>
            <a:br>
              <a:rPr lang="en-GB" dirty="0"/>
            </a:br>
            <a:r>
              <a:rPr lang="en-GB" dirty="0"/>
              <a:t/>
            </a:r>
            <a:br>
              <a:rPr lang="en-GB" dirty="0"/>
            </a:br>
            <a:r>
              <a:rPr lang="en-GB" i="1" dirty="0"/>
              <a:t/>
            </a:r>
            <a:br>
              <a:rPr lang="en-GB" i="1" dirty="0"/>
            </a:br>
            <a:endParaRPr lang="en-GB" dirty="0"/>
          </a:p>
        </p:txBody>
      </p:sp>
      <p:sp>
        <p:nvSpPr>
          <p:cNvPr id="3" name="Content Placeholder 2"/>
          <p:cNvSpPr>
            <a:spLocks noGrp="1"/>
          </p:cNvSpPr>
          <p:nvPr>
            <p:ph idx="1"/>
          </p:nvPr>
        </p:nvSpPr>
        <p:spPr>
          <a:xfrm>
            <a:off x="3995936" y="4293096"/>
            <a:ext cx="4896544" cy="792088"/>
          </a:xfrm>
        </p:spPr>
        <p:txBody>
          <a:bodyPr/>
          <a:lstStyle/>
          <a:p>
            <a:pPr marL="0" indent="0">
              <a:buNone/>
            </a:pPr>
            <a:r>
              <a:rPr lang="en-GB" sz="1400" b="1" dirty="0" err="1" smtClean="0"/>
              <a:t>Dr.</a:t>
            </a:r>
            <a:r>
              <a:rPr lang="en-GB" sz="1400" b="1" dirty="0" smtClean="0"/>
              <a:t> Alexandra </a:t>
            </a:r>
            <a:r>
              <a:rPr lang="en-GB" sz="1400" b="1" dirty="0" err="1" smtClean="0"/>
              <a:t>Balahur</a:t>
            </a:r>
            <a:endParaRPr lang="en-GB" sz="1400" b="1" dirty="0" smtClean="0"/>
          </a:p>
          <a:p>
            <a:pPr marL="0" indent="0">
              <a:buNone/>
            </a:pPr>
            <a:r>
              <a:rPr lang="en-US" sz="1400" b="1" dirty="0" smtClean="0"/>
              <a:t>European Commission Joint Research Centre</a:t>
            </a:r>
          </a:p>
          <a:p>
            <a:pPr marL="0" indent="0">
              <a:buNone/>
            </a:pPr>
            <a:r>
              <a:rPr lang="en-US" sz="1400" b="1" dirty="0" smtClean="0">
                <a:hlinkClick r:id="rId2"/>
              </a:rPr>
              <a:t>alexandra.balahur@jrc.ec.europa.eu</a:t>
            </a:r>
            <a:r>
              <a:rPr lang="en-US" sz="1400" b="1" dirty="0" smtClean="0"/>
              <a:t> </a:t>
            </a:r>
            <a:endParaRPr lang="en-GB" dirty="0"/>
          </a:p>
        </p:txBody>
      </p:sp>
      <p:sp>
        <p:nvSpPr>
          <p:cNvPr id="4" name="Date Placeholder 3"/>
          <p:cNvSpPr>
            <a:spLocks noGrp="1"/>
          </p:cNvSpPr>
          <p:nvPr>
            <p:ph type="dt" idx="11"/>
          </p:nvPr>
        </p:nvSpPr>
        <p:spPr>
          <a:xfrm>
            <a:off x="659681" y="6453336"/>
            <a:ext cx="1631950" cy="315913"/>
          </a:xfrm>
        </p:spPr>
        <p:txBody>
          <a:bodyPr/>
          <a:lstStyle/>
          <a:p>
            <a:pPr>
              <a:defRPr/>
            </a:pPr>
            <a:r>
              <a:rPr lang="en-US" altLang="en-US" sz="1050" dirty="0" smtClean="0"/>
              <a:t>22 April 2016</a:t>
            </a:r>
          </a:p>
          <a:p>
            <a:pPr>
              <a:defRPr/>
            </a:pPr>
            <a:endParaRPr lang="en-US" altLang="en-US" sz="1050" dirty="0"/>
          </a:p>
        </p:txBody>
      </p:sp>
      <p:sp>
        <p:nvSpPr>
          <p:cNvPr id="5" name="Content Placeholder 2"/>
          <p:cNvSpPr txBox="1">
            <a:spLocks/>
          </p:cNvSpPr>
          <p:nvPr/>
        </p:nvSpPr>
        <p:spPr bwMode="auto">
          <a:xfrm>
            <a:off x="1547664" y="5671931"/>
            <a:ext cx="6696744" cy="5040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eaLnBrk="1" fontAlgn="base" hangingPunct="1">
              <a:lnSpc>
                <a:spcPts val="2388"/>
              </a:lnSpc>
              <a:spcBef>
                <a:spcPct val="0"/>
              </a:spcBef>
              <a:spcAft>
                <a:spcPct val="0"/>
              </a:spcAft>
              <a:buClr>
                <a:srgbClr val="002060"/>
              </a:buClr>
              <a:buSzPct val="100000"/>
              <a:buFont typeface="Wingdings" panose="05000000000000000000" pitchFamily="2" charset="2"/>
              <a:buChar char="Ø"/>
              <a:defRPr lang="en-US" sz="1800" b="0" dirty="0" smtClean="0">
                <a:solidFill>
                  <a:srgbClr val="004494"/>
                </a:solidFill>
                <a:latin typeface="+mj-lt"/>
                <a:ea typeface="+mj-ea"/>
                <a:cs typeface="+mj-cs"/>
              </a:defRPr>
            </a:lvl1pPr>
            <a:lvl2pPr marL="742950" indent="-285750" algn="l" defTabSz="449263" rtl="0" eaLnBrk="1" fontAlgn="base" hangingPunct="1">
              <a:lnSpc>
                <a:spcPts val="2388"/>
              </a:lnSpc>
              <a:spcBef>
                <a:spcPct val="0"/>
              </a:spcBef>
              <a:spcAft>
                <a:spcPct val="0"/>
              </a:spcAft>
              <a:buClr>
                <a:srgbClr val="2B3095"/>
              </a:buClr>
              <a:buSzPct val="100000"/>
              <a:buFont typeface="Wingdings" panose="05000000000000000000" pitchFamily="2" charset="2"/>
              <a:buChar char="§"/>
              <a:defRPr lang="en-US" sz="1800" b="0" dirty="0" smtClean="0">
                <a:solidFill>
                  <a:srgbClr val="004494"/>
                </a:solidFill>
                <a:latin typeface="+mj-lt"/>
                <a:ea typeface="+mj-ea"/>
                <a:cs typeface="+mj-cs"/>
              </a:defRPr>
            </a:lvl2pPr>
            <a:lvl3pPr marL="1200150" indent="-285750" algn="l" defTabSz="449263" rtl="0" eaLnBrk="1" fontAlgn="base" hangingPunct="1">
              <a:lnSpc>
                <a:spcPts val="2388"/>
              </a:lnSpc>
              <a:spcBef>
                <a:spcPct val="0"/>
              </a:spcBef>
              <a:spcAft>
                <a:spcPct val="0"/>
              </a:spcAft>
              <a:buClr>
                <a:srgbClr val="2B3095"/>
              </a:buClr>
              <a:buSzPct val="100000"/>
              <a:buFont typeface="Calibri" panose="020F0502020204030204" pitchFamily="34" charset="0"/>
              <a:buChar char="–"/>
              <a:defRPr lang="en-US" sz="1600" b="0" dirty="0" smtClean="0">
                <a:solidFill>
                  <a:srgbClr val="004494"/>
                </a:solidFill>
                <a:latin typeface="+mj-lt"/>
                <a:ea typeface="+mj-ea"/>
                <a:cs typeface="+mj-cs"/>
              </a:defRPr>
            </a:lvl3pPr>
            <a:lvl4pPr marL="16002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US" sz="1600" b="0" dirty="0" smtClean="0">
                <a:solidFill>
                  <a:srgbClr val="004494"/>
                </a:solidFill>
                <a:latin typeface="+mj-lt"/>
                <a:ea typeface="+mj-ea"/>
                <a:cs typeface="+mj-cs"/>
              </a:defRPr>
            </a:lvl4pPr>
            <a:lvl5pPr marL="20574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GB" sz="1600" b="0" dirty="0">
                <a:solidFill>
                  <a:srgbClr val="004494"/>
                </a:solidFill>
                <a:latin typeface="+mj-lt"/>
                <a:ea typeface="+mj-ea"/>
                <a:cs typeface="+mj-cs"/>
              </a:defRPr>
            </a:lvl5pPr>
            <a:lvl6pPr marL="25146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6pPr>
            <a:lvl7pPr marL="29718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7pPr>
            <a:lvl8pPr marL="34290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8pPr>
            <a:lvl9pPr marL="38862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9pPr>
          </a:lstStyle>
          <a:p>
            <a:pPr marL="0" indent="0">
              <a:buNone/>
            </a:pPr>
            <a:r>
              <a:rPr lang="en-US" sz="1400" kern="0" dirty="0" smtClean="0"/>
              <a:t>Tutorial held at the </a:t>
            </a:r>
            <a:r>
              <a:rPr lang="en-GB" sz="1400" dirty="0"/>
              <a:t>10th edition of the Language Resources and Evaluation Conference, 23-28 May 2016, Portorož (Slovenia)</a:t>
            </a:r>
            <a:r>
              <a:rPr lang="en-US" sz="1400" kern="0" dirty="0" smtClean="0"/>
              <a:t> </a:t>
            </a:r>
            <a:endParaRPr lang="en-GB" sz="1400" kern="0" dirty="0"/>
          </a:p>
        </p:txBody>
      </p:sp>
    </p:spTree>
    <p:extLst>
      <p:ext uri="{BB962C8B-B14F-4D97-AF65-F5344CB8AC3E}">
        <p14:creationId xmlns:p14="http://schemas.microsoft.com/office/powerpoint/2010/main" xmlns="" val="344769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Test &amp; AI</a:t>
            </a:r>
            <a:endParaRPr lang="en-GB" dirty="0"/>
          </a:p>
        </p:txBody>
      </p:sp>
      <p:pic>
        <p:nvPicPr>
          <p:cNvPr id="4100" name="Picture 4" descr="http://www.alanturing.net/turing_archive/graphics/turingtes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2168" y="1916832"/>
            <a:ext cx="4145915" cy="41044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
          </p:nvPr>
        </p:nvSpPr>
        <p:spPr>
          <a:xfrm>
            <a:off x="683568" y="2301569"/>
            <a:ext cx="4546848" cy="4525963"/>
          </a:xfrm>
        </p:spPr>
        <p:txBody>
          <a:bodyPr>
            <a:normAutofit/>
          </a:bodyPr>
          <a:lstStyle/>
          <a:p>
            <a:r>
              <a:rPr lang="en-US" dirty="0" smtClean="0"/>
              <a:t>1950s – Alan Turing</a:t>
            </a:r>
          </a:p>
          <a:p>
            <a:pPr marL="0" indent="0">
              <a:buNone/>
            </a:pPr>
            <a:r>
              <a:rPr lang="en-US" dirty="0" smtClean="0"/>
              <a:t>-&gt; 1956 - Birth of AI </a:t>
            </a:r>
          </a:p>
          <a:p>
            <a:pPr marL="0" indent="0">
              <a:buNone/>
            </a:pPr>
            <a:endParaRPr lang="en-US" sz="1600" dirty="0" smtClean="0"/>
          </a:p>
          <a:p>
            <a:r>
              <a:rPr lang="en-US" sz="2400" dirty="0" smtClean="0"/>
              <a:t>1637 – René Descartes</a:t>
            </a:r>
          </a:p>
          <a:p>
            <a:pPr lvl="1"/>
            <a:r>
              <a:rPr lang="en-US" sz="2000" dirty="0" smtClean="0"/>
              <a:t>Machines that can</a:t>
            </a:r>
          </a:p>
          <a:p>
            <a:pPr marL="457200" lvl="1" indent="0">
              <a:buNone/>
            </a:pPr>
            <a:r>
              <a:rPr lang="en-US" sz="2000" dirty="0" smtClean="0"/>
              <a:t> “utter words”, “reply”</a:t>
            </a:r>
          </a:p>
          <a:p>
            <a:r>
              <a:rPr lang="en-US" sz="2400" dirty="0" smtClean="0"/>
              <a:t>1937 – Alfred Ayer</a:t>
            </a:r>
          </a:p>
          <a:p>
            <a:pPr lvl="1"/>
            <a:r>
              <a:rPr lang="en-US" sz="2000" dirty="0" smtClean="0"/>
              <a:t>“conscious” vs. “unconscious”</a:t>
            </a:r>
            <a:endParaRPr lang="en-GB" sz="2000" dirty="0"/>
          </a:p>
        </p:txBody>
      </p:sp>
    </p:spTree>
    <p:extLst>
      <p:ext uri="{BB962C8B-B14F-4D97-AF65-F5344CB8AC3E}">
        <p14:creationId xmlns:p14="http://schemas.microsoft.com/office/powerpoint/2010/main" xmlns="" val="4125722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208912" cy="428625"/>
          </a:xfrm>
        </p:spPr>
        <p:txBody>
          <a:bodyPr/>
          <a:lstStyle/>
          <a:p>
            <a:r>
              <a:rPr lang="es-ES" dirty="0"/>
              <a:t>SA in </a:t>
            </a:r>
            <a:r>
              <a:rPr lang="es-ES" dirty="0" err="1" smtClean="0"/>
              <a:t>Reviews</a:t>
            </a:r>
            <a:r>
              <a:rPr lang="es-ES" dirty="0" smtClean="0"/>
              <a:t> (III) – </a:t>
            </a:r>
            <a:r>
              <a:rPr lang="es-ES" dirty="0" err="1" smtClean="0"/>
              <a:t>Feature</a:t>
            </a:r>
            <a:r>
              <a:rPr lang="es-ES" dirty="0" smtClean="0"/>
              <a:t> </a:t>
            </a:r>
            <a:r>
              <a:rPr lang="es-ES" dirty="0" err="1" smtClean="0"/>
              <a:t>extraction</a:t>
            </a:r>
            <a:endParaRPr lang="en-GB"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(Hu and Liu, 2004; Liu et al., 2005)</a:t>
            </a:r>
          </a:p>
          <a:p>
            <a:r>
              <a:rPr lang="en-GB" dirty="0" smtClean="0"/>
              <a:t>A </a:t>
            </a:r>
            <a:r>
              <a:rPr lang="en-GB" dirty="0"/>
              <a:t>frequency-based approach (Hu and Liu, 2004</a:t>
            </a:r>
            <a:r>
              <a:rPr lang="en-GB" dirty="0" smtClean="0"/>
              <a:t>):</a:t>
            </a:r>
          </a:p>
          <a:p>
            <a:pPr lvl="1"/>
            <a:r>
              <a:rPr lang="en-GB" dirty="0" smtClean="0"/>
              <a:t> </a:t>
            </a:r>
            <a:r>
              <a:rPr lang="en-GB" dirty="0"/>
              <a:t>nouns (NN) that are frequently talked about are likely to be true aspects (called frequent aspects) . </a:t>
            </a:r>
            <a:endParaRPr lang="en-GB" dirty="0" smtClean="0"/>
          </a:p>
          <a:p>
            <a:r>
              <a:rPr lang="en-GB" dirty="0" smtClean="0"/>
              <a:t>Sequential/association </a:t>
            </a:r>
            <a:r>
              <a:rPr lang="en-GB" dirty="0"/>
              <a:t>pattern mining finds frequent nouns and noun phrases</a:t>
            </a:r>
            <a:r>
              <a:rPr lang="en-GB" dirty="0" smtClean="0"/>
              <a:t>.</a:t>
            </a:r>
          </a:p>
          <a:p>
            <a:r>
              <a:rPr lang="en-US" dirty="0" smtClean="0"/>
              <a:t>Infrequent features/aspects extracted using </a:t>
            </a:r>
            <a:r>
              <a:rPr lang="en-US" dirty="0" smtClean="0">
                <a:solidFill>
                  <a:srgbClr val="FF0000"/>
                </a:solidFill>
              </a:rPr>
              <a:t>opinion target</a:t>
            </a:r>
          </a:p>
          <a:p>
            <a:pPr lvl="1"/>
            <a:r>
              <a:rPr lang="en-GB" dirty="0"/>
              <a:t>approximated with the nearest noun to the opinion </a:t>
            </a:r>
            <a:r>
              <a:rPr lang="en-GB" dirty="0" smtClean="0"/>
              <a:t>word </a:t>
            </a:r>
          </a:p>
          <a:p>
            <a:pPr lvl="1"/>
            <a:r>
              <a:rPr lang="en-GB" dirty="0" smtClean="0"/>
              <a:t>generalized </a:t>
            </a:r>
            <a:r>
              <a:rPr lang="en-GB" dirty="0"/>
              <a:t>to dependency in (Zhuang et al 2006) and double propagation in (</a:t>
            </a:r>
            <a:r>
              <a:rPr lang="en-GB" dirty="0" err="1"/>
              <a:t>Qiu</a:t>
            </a:r>
            <a:r>
              <a:rPr lang="en-GB" dirty="0"/>
              <a:t> et al 2009;2011</a:t>
            </a:r>
            <a:r>
              <a:rPr lang="en-GB" dirty="0" smtClean="0"/>
              <a:t>)</a:t>
            </a:r>
            <a:endParaRPr lang="en-US"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116833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SA in </a:t>
            </a:r>
            <a:r>
              <a:rPr lang="es-ES" dirty="0" err="1" smtClean="0"/>
              <a:t>Reviews</a:t>
            </a:r>
            <a:r>
              <a:rPr lang="es-ES" dirty="0" smtClean="0"/>
              <a:t> (IV)</a:t>
            </a:r>
            <a:endParaRPr lang="en-GB" dirty="0"/>
          </a:p>
        </p:txBody>
      </p:sp>
      <p:sp>
        <p:nvSpPr>
          <p:cNvPr id="3" name="Content Placeholder 2"/>
          <p:cNvSpPr>
            <a:spLocks noGrp="1"/>
          </p:cNvSpPr>
          <p:nvPr>
            <p:ph idx="1"/>
          </p:nvPr>
        </p:nvSpPr>
        <p:spPr/>
        <p:txBody>
          <a:bodyPr/>
          <a:lstStyle/>
          <a:p>
            <a:pPr marL="0" indent="0">
              <a:buNone/>
            </a:pPr>
            <a:r>
              <a:rPr lang="en-GB" dirty="0">
                <a:solidFill>
                  <a:srgbClr val="FF0000"/>
                </a:solidFill>
              </a:rPr>
              <a:t>(</a:t>
            </a:r>
            <a:r>
              <a:rPr lang="en-GB" dirty="0" err="1">
                <a:solidFill>
                  <a:srgbClr val="FF0000"/>
                </a:solidFill>
              </a:rPr>
              <a:t>Popescu</a:t>
            </a:r>
            <a:r>
              <a:rPr lang="en-GB" dirty="0">
                <a:solidFill>
                  <a:srgbClr val="FF0000"/>
                </a:solidFill>
              </a:rPr>
              <a:t> and </a:t>
            </a:r>
            <a:r>
              <a:rPr lang="en-GB" dirty="0" err="1">
                <a:solidFill>
                  <a:srgbClr val="FF0000"/>
                </a:solidFill>
              </a:rPr>
              <a:t>Etzioni</a:t>
            </a:r>
            <a:r>
              <a:rPr lang="en-GB" dirty="0">
                <a:solidFill>
                  <a:srgbClr val="FF0000"/>
                </a:solidFill>
              </a:rPr>
              <a:t>, 2005</a:t>
            </a:r>
            <a:r>
              <a:rPr lang="en-GB" dirty="0" smtClean="0">
                <a:solidFill>
                  <a:srgbClr val="FF0000"/>
                </a:solidFill>
              </a:rPr>
              <a:t>)</a:t>
            </a:r>
          </a:p>
          <a:p>
            <a:r>
              <a:rPr lang="en-GB" dirty="0"/>
              <a:t>Improved (Hu and Liu, 2004) </a:t>
            </a:r>
            <a:r>
              <a:rPr lang="en-GB" dirty="0" smtClean="0"/>
              <a:t>removing frequent </a:t>
            </a:r>
            <a:r>
              <a:rPr lang="en-GB" dirty="0"/>
              <a:t>noun phrases that may not be </a:t>
            </a:r>
            <a:r>
              <a:rPr lang="en-GB" dirty="0" smtClean="0"/>
              <a:t>aspects</a:t>
            </a:r>
          </a:p>
          <a:p>
            <a:r>
              <a:rPr lang="en-GB" dirty="0" smtClean="0"/>
              <a:t>Identifies </a:t>
            </a:r>
            <a:r>
              <a:rPr lang="en-GB" dirty="0">
                <a:solidFill>
                  <a:srgbClr val="FF0000"/>
                </a:solidFill>
              </a:rPr>
              <a:t>part-of relationship </a:t>
            </a:r>
            <a:endParaRPr lang="en-GB" dirty="0" smtClean="0">
              <a:solidFill>
                <a:srgbClr val="FF0000"/>
              </a:solidFill>
            </a:endParaRPr>
          </a:p>
          <a:p>
            <a:r>
              <a:rPr lang="en-GB" dirty="0"/>
              <a:t>E</a:t>
            </a:r>
            <a:r>
              <a:rPr lang="en-GB" dirty="0" smtClean="0"/>
              <a:t>ach </a:t>
            </a:r>
            <a:r>
              <a:rPr lang="en-GB" dirty="0"/>
              <a:t>noun phrase is given a pointwise mutual information score between the phrase and part discriminators associated with the product class, e.g., a </a:t>
            </a:r>
            <a:r>
              <a:rPr lang="en-GB" dirty="0" smtClean="0"/>
              <a:t>camera </a:t>
            </a:r>
            <a:r>
              <a:rPr lang="en-GB" dirty="0"/>
              <a:t>class. </a:t>
            </a:r>
            <a:endParaRPr lang="en-GB" dirty="0" smtClean="0"/>
          </a:p>
          <a:p>
            <a:pPr lvl="1"/>
            <a:r>
              <a:rPr lang="en-GB" dirty="0" smtClean="0"/>
              <a:t>E.g</a:t>
            </a:r>
            <a:r>
              <a:rPr lang="en-GB" dirty="0"/>
              <a:t>., “of </a:t>
            </a:r>
            <a:r>
              <a:rPr lang="en-GB" dirty="0" smtClean="0"/>
              <a:t>camera”, “camera </a:t>
            </a:r>
            <a:r>
              <a:rPr lang="en-GB" dirty="0"/>
              <a:t>has”, </a:t>
            </a:r>
            <a:r>
              <a:rPr lang="en-GB" dirty="0" smtClean="0"/>
              <a:t>etc.</a:t>
            </a:r>
          </a:p>
          <a:p>
            <a:pPr lvl="2"/>
            <a:r>
              <a:rPr lang="en-GB" dirty="0" smtClean="0"/>
              <a:t>used </a:t>
            </a:r>
            <a:r>
              <a:rPr lang="en-GB" dirty="0"/>
              <a:t>to find parts of </a:t>
            </a:r>
            <a:r>
              <a:rPr lang="en-GB" dirty="0" smtClean="0"/>
              <a:t>cameras </a:t>
            </a:r>
            <a:r>
              <a:rPr lang="en-GB" dirty="0"/>
              <a:t>by searching on the </a:t>
            </a:r>
            <a:r>
              <a:rPr lang="en-GB" dirty="0" smtClean="0"/>
              <a:t>Web</a:t>
            </a:r>
          </a:p>
          <a:p>
            <a:pPr marL="0" indent="0">
              <a:buNone/>
            </a:pPr>
            <a:endParaRPr lang="en-US" dirty="0" smtClean="0"/>
          </a:p>
          <a:p>
            <a:pPr marL="0" indent="0">
              <a:buNone/>
            </a:pPr>
            <a:r>
              <a:rPr lang="en-US" dirty="0" smtClean="0">
                <a:solidFill>
                  <a:srgbClr val="FF0000"/>
                </a:solidFill>
              </a:rPr>
              <a:t>(</a:t>
            </a:r>
            <a:r>
              <a:rPr lang="en-US" dirty="0" err="1" smtClean="0">
                <a:solidFill>
                  <a:srgbClr val="FF0000"/>
                </a:solidFill>
              </a:rPr>
              <a:t>Balahur</a:t>
            </a:r>
            <a:r>
              <a:rPr lang="en-US" dirty="0" smtClean="0">
                <a:solidFill>
                  <a:srgbClr val="FF0000"/>
                </a:solidFill>
              </a:rPr>
              <a:t> and </a:t>
            </a:r>
            <a:r>
              <a:rPr lang="en-US" dirty="0" err="1" smtClean="0">
                <a:solidFill>
                  <a:srgbClr val="FF0000"/>
                </a:solidFill>
              </a:rPr>
              <a:t>Montoyo</a:t>
            </a:r>
            <a:r>
              <a:rPr lang="en-US" dirty="0" smtClean="0">
                <a:solidFill>
                  <a:srgbClr val="FF0000"/>
                </a:solidFill>
              </a:rPr>
              <a:t>, 2008)</a:t>
            </a:r>
          </a:p>
          <a:p>
            <a:pPr lvl="1"/>
            <a:r>
              <a:rPr lang="en-US" dirty="0"/>
              <a:t>Added technical features specifications from webs </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1627647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SA in </a:t>
            </a:r>
            <a:r>
              <a:rPr lang="es-ES" dirty="0" err="1" smtClean="0"/>
              <a:t>Microblogs</a:t>
            </a:r>
            <a:r>
              <a:rPr lang="es-ES" dirty="0" smtClean="0"/>
              <a:t> (I)</a:t>
            </a:r>
            <a:endParaRPr lang="en-GB" dirty="0"/>
          </a:p>
        </p:txBody>
      </p:sp>
      <p:sp>
        <p:nvSpPr>
          <p:cNvPr id="3" name="Content Placeholder 2"/>
          <p:cNvSpPr>
            <a:spLocks noGrp="1"/>
          </p:cNvSpPr>
          <p:nvPr>
            <p:ph idx="1"/>
          </p:nvPr>
        </p:nvSpPr>
        <p:spPr/>
        <p:txBody>
          <a:bodyPr/>
          <a:lstStyle/>
          <a:p>
            <a:r>
              <a:rPr lang="en-US" dirty="0" smtClean="0"/>
              <a:t>Microblogs = Twitter (mostly)</a:t>
            </a:r>
          </a:p>
          <a:p>
            <a:r>
              <a:rPr lang="en-US" dirty="0" smtClean="0"/>
              <a:t>140 characters, use of hashtags (#) for topic, (@) for users</a:t>
            </a:r>
          </a:p>
          <a:p>
            <a:r>
              <a:rPr lang="en-GB" dirty="0" smtClean="0"/>
              <a:t>Much </a:t>
            </a:r>
            <a:r>
              <a:rPr lang="en-GB" dirty="0"/>
              <a:t>info in a short text </a:t>
            </a:r>
          </a:p>
          <a:p>
            <a:pPr lvl="1"/>
            <a:r>
              <a:rPr lang="en-GB" dirty="0" smtClean="0"/>
              <a:t>loss </a:t>
            </a:r>
            <a:r>
              <a:rPr lang="en-GB" dirty="0"/>
              <a:t>in grammar, spelling, lots of acronyms, short forms</a:t>
            </a:r>
          </a:p>
          <a:p>
            <a:r>
              <a:rPr lang="en-GB" dirty="0"/>
              <a:t>Use of specific markers for sentiment (caps, repeated letters</a:t>
            </a:r>
            <a:r>
              <a:rPr lang="en-GB" dirty="0" smtClean="0"/>
              <a:t>)</a:t>
            </a:r>
          </a:p>
          <a:p>
            <a:r>
              <a:rPr lang="en-GB" dirty="0" smtClean="0"/>
              <a:t>Use </a:t>
            </a:r>
            <a:r>
              <a:rPr lang="en-GB" dirty="0"/>
              <a:t>of slang and special graphical signs (emoticons)</a:t>
            </a:r>
          </a:p>
          <a:p>
            <a:r>
              <a:rPr lang="en-GB" dirty="0" smtClean="0"/>
              <a:t>High </a:t>
            </a:r>
            <a:r>
              <a:rPr lang="en-GB" dirty="0"/>
              <a:t>rate of data production -&gt; high speed in processing</a:t>
            </a:r>
          </a:p>
          <a:p>
            <a:r>
              <a:rPr lang="en-GB" dirty="0" smtClean="0"/>
              <a:t>E.g</a:t>
            </a:r>
            <a:r>
              <a:rPr lang="en-GB" dirty="0"/>
              <a:t>. Twitter available in over 30 languages, tweets in more than 80 languages -&gt; highly multilingual</a:t>
            </a:r>
          </a:p>
          <a:p>
            <a:endParaRPr lang="en-GB" dirty="0"/>
          </a:p>
          <a:p>
            <a:endParaRPr lang="en-US" dirty="0" smtClean="0"/>
          </a:p>
          <a:p>
            <a:endParaRPr lang="en-GB" dirty="0"/>
          </a:p>
        </p:txBody>
      </p:sp>
      <p:sp>
        <p:nvSpPr>
          <p:cNvPr id="4" name="Date Placeholder 3"/>
          <p:cNvSpPr>
            <a:spLocks noGrp="1"/>
          </p:cNvSpPr>
          <p:nvPr>
            <p:ph type="dt" idx="11"/>
          </p:nvPr>
        </p:nvSpPr>
        <p:spPr/>
        <p:txBody>
          <a:bodyPr/>
          <a:lstStyle/>
          <a:p>
            <a:pPr>
              <a:defRPr/>
            </a:pPr>
            <a:endParaRPr lang="en-US" altLang="en-US"/>
          </a:p>
        </p:txBody>
      </p:sp>
      <p:sp>
        <p:nvSpPr>
          <p:cNvPr id="5" name="TextBox 4"/>
          <p:cNvSpPr txBox="1"/>
          <p:nvPr/>
        </p:nvSpPr>
        <p:spPr>
          <a:xfrm>
            <a:off x="899592" y="5038001"/>
            <a:ext cx="7776864" cy="584775"/>
          </a:xfrm>
          <a:prstGeom prst="rect">
            <a:avLst/>
          </a:prstGeom>
          <a:noFill/>
          <a:ln w="19050">
            <a:solidFill>
              <a:schemeClr val="accent2"/>
            </a:solidFill>
          </a:ln>
        </p:spPr>
        <p:txBody>
          <a:bodyPr wrap="square" rtlCol="0">
            <a:spAutoFit/>
          </a:bodyPr>
          <a:lstStyle/>
          <a:p>
            <a:r>
              <a:rPr lang="en-GB" sz="1600" b="0" i="1" dirty="0" smtClean="0">
                <a:solidFill>
                  <a:schemeClr val="tx1"/>
                </a:solidFill>
              </a:rPr>
              <a:t>“said </a:t>
            </a:r>
            <a:r>
              <a:rPr lang="en-GB" sz="1600" b="0" i="1" dirty="0">
                <a:solidFill>
                  <a:schemeClr val="tx1"/>
                </a:solidFill>
              </a:rPr>
              <a:t>it b4 </a:t>
            </a:r>
            <a:r>
              <a:rPr lang="en-GB" sz="1600" b="0" i="1" dirty="0" err="1">
                <a:solidFill>
                  <a:schemeClr val="tx1"/>
                </a:solidFill>
              </a:rPr>
              <a:t>dat</a:t>
            </a:r>
            <a:r>
              <a:rPr lang="en-GB" sz="1600" b="0" i="1" dirty="0">
                <a:solidFill>
                  <a:schemeClr val="tx1"/>
                </a:solidFill>
              </a:rPr>
              <a:t> </a:t>
            </a:r>
            <a:r>
              <a:rPr lang="en-GB" sz="1600" b="0" i="1" dirty="0" err="1">
                <a:solidFill>
                  <a:schemeClr val="tx1"/>
                </a:solidFill>
              </a:rPr>
              <a:t>gucci</a:t>
            </a:r>
            <a:r>
              <a:rPr lang="en-GB" sz="1600" b="0" i="1" dirty="0">
                <a:solidFill>
                  <a:schemeClr val="tx1"/>
                </a:solidFill>
              </a:rPr>
              <a:t> been promoting his mixtape 2 drop on 10/17 since august, </a:t>
            </a:r>
            <a:r>
              <a:rPr lang="en-GB" sz="1600" b="0" i="1" dirty="0" err="1">
                <a:solidFill>
                  <a:schemeClr val="tx1"/>
                </a:solidFill>
              </a:rPr>
              <a:t>Gotti</a:t>
            </a:r>
            <a:r>
              <a:rPr lang="en-GB" sz="1600" b="0" i="1" dirty="0">
                <a:solidFill>
                  <a:schemeClr val="tx1"/>
                </a:solidFill>
              </a:rPr>
              <a:t> just up &amp; tried 2 come out on da same </a:t>
            </a:r>
            <a:r>
              <a:rPr lang="en-GB" sz="1600" b="0" i="1" dirty="0" smtClean="0">
                <a:solidFill>
                  <a:schemeClr val="tx1"/>
                </a:solidFill>
              </a:rPr>
              <a:t>date”</a:t>
            </a:r>
            <a:endParaRPr lang="en-GB" sz="1600" b="0" i="1" dirty="0">
              <a:solidFill>
                <a:schemeClr val="tx1"/>
              </a:solidFill>
            </a:endParaRPr>
          </a:p>
        </p:txBody>
      </p:sp>
      <p:sp>
        <p:nvSpPr>
          <p:cNvPr id="6" name="Rectangle 5"/>
          <p:cNvSpPr/>
          <p:nvPr/>
        </p:nvSpPr>
        <p:spPr bwMode="auto">
          <a:xfrm>
            <a:off x="1763688" y="5054115"/>
            <a:ext cx="288032" cy="292387"/>
          </a:xfrm>
          <a:prstGeom prst="rect">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
        <p:nvSpPr>
          <p:cNvPr id="7" name="Rectangle 6"/>
          <p:cNvSpPr/>
          <p:nvPr/>
        </p:nvSpPr>
        <p:spPr bwMode="auto">
          <a:xfrm>
            <a:off x="3851920" y="5338113"/>
            <a:ext cx="288032" cy="292387"/>
          </a:xfrm>
          <a:prstGeom prst="rect">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
        <p:nvSpPr>
          <p:cNvPr id="8" name="Rectangle 7"/>
          <p:cNvSpPr/>
          <p:nvPr/>
        </p:nvSpPr>
        <p:spPr bwMode="auto">
          <a:xfrm>
            <a:off x="5940152" y="5070229"/>
            <a:ext cx="288032" cy="292387"/>
          </a:xfrm>
          <a:prstGeom prst="rect">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
        <p:nvSpPr>
          <p:cNvPr id="9" name="TextBox 8"/>
          <p:cNvSpPr txBox="1"/>
          <p:nvPr/>
        </p:nvSpPr>
        <p:spPr>
          <a:xfrm>
            <a:off x="835226" y="5813975"/>
            <a:ext cx="7776864" cy="584775"/>
          </a:xfrm>
          <a:prstGeom prst="rect">
            <a:avLst/>
          </a:prstGeom>
          <a:noFill/>
          <a:ln w="15875">
            <a:solidFill>
              <a:schemeClr val="accent2"/>
            </a:solidFill>
          </a:ln>
        </p:spPr>
        <p:txBody>
          <a:bodyPr wrap="square" rtlCol="0">
            <a:spAutoFit/>
          </a:bodyPr>
          <a:lstStyle/>
          <a:p>
            <a:r>
              <a:rPr lang="es-ES" sz="1600" b="0" i="1" dirty="0" smtClean="0">
                <a:solidFill>
                  <a:schemeClr val="tx1"/>
                </a:solidFill>
              </a:rPr>
              <a:t>@</a:t>
            </a:r>
            <a:r>
              <a:rPr lang="es-ES" sz="1600" b="0" i="1" dirty="0" err="1" smtClean="0">
                <a:solidFill>
                  <a:schemeClr val="tx1"/>
                </a:solidFill>
              </a:rPr>
              <a:t>Hollyhippo</a:t>
            </a:r>
            <a:r>
              <a:rPr lang="es-ES" sz="1600" b="0" i="1" dirty="0" smtClean="0">
                <a:solidFill>
                  <a:schemeClr val="tx1"/>
                </a:solidFill>
              </a:rPr>
              <a:t> </a:t>
            </a:r>
            <a:r>
              <a:rPr lang="es-ES" sz="1600" b="0" i="1" dirty="0">
                <a:solidFill>
                  <a:schemeClr val="tx1"/>
                </a:solidFill>
              </a:rPr>
              <a:t>voy a mañana </a:t>
            </a:r>
            <a:r>
              <a:rPr lang="es-ES" sz="1600" b="0" i="1" dirty="0" err="1">
                <a:solidFill>
                  <a:schemeClr val="tx1"/>
                </a:solidFill>
              </a:rPr>
              <a:t>blockbuster</a:t>
            </a:r>
            <a:r>
              <a:rPr lang="es-ES" sz="1600" b="0" i="1" dirty="0">
                <a:solidFill>
                  <a:schemeClr val="tx1"/>
                </a:solidFill>
              </a:rPr>
              <a:t> para obtener </a:t>
            </a:r>
            <a:r>
              <a:rPr lang="es-ES" sz="1600" b="0" i="1" dirty="0" err="1">
                <a:solidFill>
                  <a:schemeClr val="tx1"/>
                </a:solidFill>
              </a:rPr>
              <a:t>Devil</a:t>
            </a:r>
            <a:r>
              <a:rPr lang="es-ES" sz="1600" b="0" i="1" dirty="0">
                <a:solidFill>
                  <a:schemeClr val="tx1"/>
                </a:solidFill>
              </a:rPr>
              <a:t> </a:t>
            </a:r>
            <a:r>
              <a:rPr lang="es-ES" sz="1600" b="0" i="1" dirty="0" err="1">
                <a:solidFill>
                  <a:schemeClr val="tx1"/>
                </a:solidFill>
              </a:rPr>
              <a:t>Inside</a:t>
            </a:r>
            <a:r>
              <a:rPr lang="es-ES" sz="1600" b="0" i="1" dirty="0">
                <a:solidFill>
                  <a:schemeClr val="tx1"/>
                </a:solidFill>
              </a:rPr>
              <a:t> si te parece bien</a:t>
            </a:r>
            <a:r>
              <a:rPr lang="es-ES" sz="1600" b="0" i="1" dirty="0" smtClean="0">
                <a:solidFill>
                  <a:schemeClr val="tx1"/>
                </a:solidFill>
              </a:rPr>
              <a:t>? ;)</a:t>
            </a:r>
            <a:endParaRPr lang="en-GB" sz="1600" b="0" i="1" dirty="0">
              <a:solidFill>
                <a:schemeClr val="tx1"/>
              </a:solidFill>
            </a:endParaRPr>
          </a:p>
        </p:txBody>
      </p:sp>
      <p:sp>
        <p:nvSpPr>
          <p:cNvPr id="10" name="Rectangle 9"/>
          <p:cNvSpPr/>
          <p:nvPr/>
        </p:nvSpPr>
        <p:spPr bwMode="auto">
          <a:xfrm>
            <a:off x="2267744" y="6113886"/>
            <a:ext cx="288032" cy="292387"/>
          </a:xfrm>
          <a:prstGeom prst="rect">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Tree>
    <p:extLst>
      <p:ext uri="{BB962C8B-B14F-4D97-AF65-F5344CB8AC3E}">
        <p14:creationId xmlns:p14="http://schemas.microsoft.com/office/powerpoint/2010/main" xmlns="" val="21601501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683568" y="1772816"/>
            <a:ext cx="7869237" cy="2740025"/>
          </a:xfrm>
        </p:spPr>
        <p:txBody>
          <a:bodyPr/>
          <a:lstStyle/>
          <a:p>
            <a:pPr eaLnBrk="1" hangingPunct="1">
              <a:buFontTx/>
              <a:buNone/>
            </a:pPr>
            <a:endParaRPr lang="es-ES" altLang="en-US" sz="1800" dirty="0" smtClean="0"/>
          </a:p>
          <a:p>
            <a:pPr eaLnBrk="1" hangingPunct="1">
              <a:buFontTx/>
              <a:buNone/>
            </a:pPr>
            <a:r>
              <a:rPr lang="en-US" altLang="en-US" sz="1800" dirty="0" smtClean="0"/>
              <a:t>Three types of methods used:</a:t>
            </a:r>
          </a:p>
          <a:p>
            <a:pPr eaLnBrk="1" hangingPunct="1"/>
            <a:r>
              <a:rPr lang="en-US" altLang="en-US" sz="1800" dirty="0" smtClean="0">
                <a:solidFill>
                  <a:srgbClr val="FF0000"/>
                </a:solidFill>
              </a:rPr>
              <a:t>Dictionary-based </a:t>
            </a:r>
            <a:r>
              <a:rPr lang="en-US" altLang="en-US" sz="1800" dirty="0" smtClean="0"/>
              <a:t>(knowledge-based)</a:t>
            </a:r>
          </a:p>
          <a:p>
            <a:pPr lvl="1" eaLnBrk="1" hangingPunct="1"/>
            <a:r>
              <a:rPr lang="en-US" altLang="en-US" sz="1600" dirty="0" smtClean="0"/>
              <a:t>Words that carry a sentiment have polarity value assigned </a:t>
            </a:r>
          </a:p>
          <a:p>
            <a:pPr lvl="1" eaLnBrk="1" hangingPunct="1"/>
            <a:r>
              <a:rPr lang="en-US" altLang="en-US" sz="1600" dirty="0" smtClean="0"/>
              <a:t>E.g. “</a:t>
            </a:r>
            <a:r>
              <a:rPr lang="en-US" altLang="en-US" sz="1600" dirty="0" smtClean="0">
                <a:solidFill>
                  <a:srgbClr val="FF0000"/>
                </a:solidFill>
              </a:rPr>
              <a:t>happy</a:t>
            </a:r>
            <a:r>
              <a:rPr lang="en-US" altLang="en-US" sz="1600" dirty="0" smtClean="0"/>
              <a:t>” has a value of 2, “</a:t>
            </a:r>
            <a:r>
              <a:rPr lang="en-US" altLang="en-US" sz="1600" dirty="0" smtClean="0">
                <a:solidFill>
                  <a:srgbClr val="FF0000"/>
                </a:solidFill>
              </a:rPr>
              <a:t>sad</a:t>
            </a:r>
            <a:r>
              <a:rPr lang="en-US" altLang="en-US" sz="1600" dirty="0" smtClean="0"/>
              <a:t>” has a value of -2</a:t>
            </a:r>
          </a:p>
          <a:p>
            <a:pPr lvl="3" eaLnBrk="1" hangingPunct="1"/>
            <a:endParaRPr lang="en-US" altLang="en-US" sz="1200" dirty="0" smtClean="0"/>
          </a:p>
          <a:p>
            <a:pPr eaLnBrk="1" hangingPunct="1"/>
            <a:r>
              <a:rPr lang="en-US" altLang="en-US" sz="1800" dirty="0" smtClean="0">
                <a:solidFill>
                  <a:srgbClr val="FF0000"/>
                </a:solidFill>
              </a:rPr>
              <a:t>Statistical/supervised</a:t>
            </a:r>
            <a:r>
              <a:rPr lang="en-US" altLang="en-US" sz="1800" dirty="0" smtClean="0"/>
              <a:t> (using machine learning)</a:t>
            </a:r>
          </a:p>
          <a:p>
            <a:pPr lvl="1" eaLnBrk="1" hangingPunct="1"/>
            <a:r>
              <a:rPr lang="en-US" altLang="en-US" sz="1600" dirty="0" smtClean="0"/>
              <a:t>Based on examples </a:t>
            </a:r>
          </a:p>
          <a:p>
            <a:pPr lvl="1" eaLnBrk="1" hangingPunct="1"/>
            <a:r>
              <a:rPr lang="en-US" altLang="en-US" sz="1600" dirty="0" smtClean="0"/>
              <a:t>E.g. if </a:t>
            </a:r>
            <a:r>
              <a:rPr lang="en-US" altLang="en-US" sz="1600" b="1" dirty="0" smtClean="0"/>
              <a:t>“</a:t>
            </a:r>
            <a:r>
              <a:rPr lang="en-US" altLang="en-US" sz="1600" b="1" dirty="0" smtClean="0">
                <a:solidFill>
                  <a:srgbClr val="FF0000"/>
                </a:solidFill>
              </a:rPr>
              <a:t>I like roses</a:t>
            </a:r>
            <a:r>
              <a:rPr lang="en-US" altLang="en-US" sz="1600" b="1" dirty="0" smtClean="0"/>
              <a:t>”</a:t>
            </a:r>
            <a:r>
              <a:rPr lang="en-US" altLang="en-US" sz="1600" dirty="0" smtClean="0"/>
              <a:t> is positive, then </a:t>
            </a:r>
            <a:r>
              <a:rPr lang="en-US" altLang="en-US" sz="1600" b="1" dirty="0" smtClean="0"/>
              <a:t>“</a:t>
            </a:r>
            <a:r>
              <a:rPr lang="en-US" altLang="en-US" sz="1600" b="1" dirty="0" smtClean="0">
                <a:solidFill>
                  <a:srgbClr val="FF0000"/>
                </a:solidFill>
              </a:rPr>
              <a:t>I like lilies</a:t>
            </a:r>
            <a:r>
              <a:rPr lang="en-US" altLang="en-US" sz="1600" b="1" dirty="0" smtClean="0"/>
              <a:t>”</a:t>
            </a:r>
            <a:r>
              <a:rPr lang="en-US" altLang="en-US" sz="1600" dirty="0" smtClean="0"/>
              <a:t> is also positive</a:t>
            </a:r>
          </a:p>
          <a:p>
            <a:pPr lvl="1" eaLnBrk="1" hangingPunct="1"/>
            <a:endParaRPr lang="en-US" altLang="en-US" sz="1600" dirty="0" smtClean="0"/>
          </a:p>
          <a:p>
            <a:pPr eaLnBrk="1" hangingPunct="1"/>
            <a:r>
              <a:rPr lang="en-US" altLang="en-US" sz="1800" dirty="0" smtClean="0">
                <a:solidFill>
                  <a:srgbClr val="FF0000"/>
                </a:solidFill>
              </a:rPr>
              <a:t>Hybrid </a:t>
            </a:r>
            <a:r>
              <a:rPr lang="en-US" altLang="en-US" sz="1800" dirty="0" smtClean="0"/>
              <a:t>– supervised learning with special features</a:t>
            </a:r>
          </a:p>
          <a:p>
            <a:pPr lvl="1" eaLnBrk="1" hangingPunct="1"/>
            <a:r>
              <a:rPr lang="en-US" altLang="en-US" sz="1600" dirty="0" smtClean="0"/>
              <a:t>Abstract on features – “</a:t>
            </a:r>
            <a:r>
              <a:rPr lang="en-US" altLang="en-US" sz="1600" dirty="0" smtClean="0">
                <a:solidFill>
                  <a:srgbClr val="FF0000"/>
                </a:solidFill>
              </a:rPr>
              <a:t>happy</a:t>
            </a:r>
            <a:r>
              <a:rPr lang="en-US" altLang="en-US" sz="1600" dirty="0" smtClean="0"/>
              <a:t>”, “</a:t>
            </a:r>
            <a:r>
              <a:rPr lang="en-US" altLang="en-US" sz="1600" dirty="0" smtClean="0">
                <a:solidFill>
                  <a:srgbClr val="FF0000"/>
                </a:solidFill>
              </a:rPr>
              <a:t>excited</a:t>
            </a:r>
            <a:r>
              <a:rPr lang="en-US" altLang="en-US" sz="1600" dirty="0" smtClean="0"/>
              <a:t>”, “</a:t>
            </a:r>
            <a:r>
              <a:rPr lang="en-US" altLang="en-US" sz="1600" dirty="0" smtClean="0">
                <a:solidFill>
                  <a:srgbClr val="FF0000"/>
                </a:solidFill>
              </a:rPr>
              <a:t>joyful</a:t>
            </a:r>
            <a:r>
              <a:rPr lang="en-US" altLang="en-US" sz="1600" dirty="0" smtClean="0"/>
              <a:t>” – all grouped under “POSITIVE” </a:t>
            </a:r>
          </a:p>
          <a:p>
            <a:pPr eaLnBrk="1" hangingPunct="1">
              <a:buFontTx/>
              <a:buNone/>
            </a:pPr>
            <a:endParaRPr lang="en-US" altLang="en-US" sz="1800" dirty="0" smtClean="0"/>
          </a:p>
          <a:p>
            <a:pPr eaLnBrk="1" hangingPunct="1">
              <a:buFontTx/>
              <a:buNone/>
            </a:pPr>
            <a:r>
              <a:rPr lang="en-US" altLang="en-US" sz="1800" dirty="0" smtClean="0"/>
              <a:t>	</a:t>
            </a:r>
            <a:endParaRPr lang="es-ES" altLang="en-US" sz="1800" dirty="0" smtClean="0"/>
          </a:p>
        </p:txBody>
      </p:sp>
      <p:pic>
        <p:nvPicPr>
          <p:cNvPr id="18439" name="Picture 7" descr="draft_lens19042399module156238391photo_1325997722dictiona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1295400"/>
            <a:ext cx="16256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611560" y="1340768"/>
            <a:ext cx="7869237" cy="428625"/>
          </a:xfrm>
          <a:prstGeom prst="rect">
            <a:avLst/>
          </a:prstGeom>
        </p:spPr>
        <p:txBody>
          <a:bodyPr/>
          <a:lst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a:lstStyle>
          <a:p>
            <a:r>
              <a:rPr lang="es-ES" kern="0" dirty="0" smtClean="0"/>
              <a:t>SA in </a:t>
            </a:r>
            <a:r>
              <a:rPr lang="es-ES" kern="0" dirty="0" err="1" smtClean="0"/>
              <a:t>Microblogs</a:t>
            </a:r>
            <a:r>
              <a:rPr lang="es-ES" kern="0" dirty="0" smtClean="0"/>
              <a:t> (II)</a:t>
            </a:r>
            <a:endParaRPr lang="en-GB" kern="0" dirty="0"/>
          </a:p>
        </p:txBody>
      </p:sp>
    </p:spTree>
    <p:extLst>
      <p:ext uri="{BB962C8B-B14F-4D97-AF65-F5344CB8AC3E}">
        <p14:creationId xmlns:p14="http://schemas.microsoft.com/office/powerpoint/2010/main" xmlns="" val="656959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4294967295"/>
          </p:nvPr>
        </p:nvSpPr>
        <p:spPr>
          <a:xfrm>
            <a:off x="179512" y="1844824"/>
            <a:ext cx="5230812" cy="4732189"/>
          </a:xfrm>
        </p:spPr>
        <p:txBody>
          <a:bodyPr/>
          <a:lstStyle/>
          <a:p>
            <a:pPr marL="177800" indent="-177800" eaLnBrk="1" hangingPunct="1"/>
            <a:r>
              <a:rPr lang="en-US" altLang="en-US" sz="1600" dirty="0" smtClean="0">
                <a:solidFill>
                  <a:srgbClr val="FF0000"/>
                </a:solidFill>
              </a:rPr>
              <a:t>Word normalization</a:t>
            </a:r>
          </a:p>
          <a:p>
            <a:pPr marL="450850" lvl="1" indent="-250825" eaLnBrk="1" hangingPunct="1"/>
            <a:r>
              <a:rPr lang="en-US" altLang="en-US" sz="1600" dirty="0" smtClean="0"/>
              <a:t>words search in Roget’s Thesaurus</a:t>
            </a:r>
          </a:p>
          <a:p>
            <a:pPr marL="450850" lvl="1" indent="-250825" eaLnBrk="1" hangingPunct="1"/>
            <a:r>
              <a:rPr lang="en-US" altLang="en-US" sz="1600" dirty="0" smtClean="0"/>
              <a:t>eliminate repeated letters dictionary word matched</a:t>
            </a:r>
          </a:p>
          <a:p>
            <a:pPr marL="701675" lvl="2" indent="-250825" eaLnBrk="1" hangingPunct="1"/>
            <a:r>
              <a:rPr lang="en-US" altLang="en-US" sz="1600" dirty="0" smtClean="0"/>
              <a:t>E.g. “</a:t>
            </a:r>
            <a:r>
              <a:rPr lang="en-US" altLang="en-US" sz="1600" dirty="0" err="1" smtClean="0"/>
              <a:t>Perrrrrrrrrrrrrrrrrrfect</a:t>
            </a:r>
            <a:r>
              <a:rPr lang="en-US" altLang="en-US" sz="1600" dirty="0" smtClean="0"/>
              <a:t>”</a:t>
            </a:r>
          </a:p>
          <a:p>
            <a:pPr marL="701675" lvl="2" indent="-250825" eaLnBrk="1" hangingPunct="1"/>
            <a:endParaRPr lang="en-US" altLang="en-US" sz="1600" dirty="0" smtClean="0"/>
          </a:p>
          <a:p>
            <a:pPr marL="177800" indent="-177800" eaLnBrk="1" hangingPunct="1"/>
            <a:r>
              <a:rPr lang="en-US" altLang="en-US" sz="1800" dirty="0" smtClean="0">
                <a:solidFill>
                  <a:srgbClr val="FF0000"/>
                </a:solidFill>
              </a:rPr>
              <a:t>Emoticon replacement</a:t>
            </a:r>
          </a:p>
          <a:p>
            <a:pPr marL="450850" lvl="1" indent="-250825" eaLnBrk="1" hangingPunct="1"/>
            <a:r>
              <a:rPr lang="en-US" altLang="en-US" sz="1800" dirty="0" smtClean="0"/>
              <a:t>emoticon list matching </a:t>
            </a:r>
          </a:p>
          <a:p>
            <a:pPr marL="450850" lvl="1" indent="-250825" eaLnBrk="1" hangingPunct="1"/>
            <a:r>
              <a:rPr lang="en-US" altLang="en-US" sz="1800" dirty="0" smtClean="0"/>
              <a:t>Replace with word and its value</a:t>
            </a:r>
            <a:endParaRPr lang="es-ES" altLang="en-US" sz="1800" dirty="0" smtClean="0"/>
          </a:p>
          <a:p>
            <a:pPr marL="701675" lvl="2" indent="-250825" eaLnBrk="1" hangingPunct="1"/>
            <a:endParaRPr lang="en-US" altLang="en-US" sz="1200" dirty="0" smtClean="0"/>
          </a:p>
          <a:p>
            <a:pPr marL="177800" indent="-177800" eaLnBrk="1" hangingPunct="1"/>
            <a:r>
              <a:rPr lang="en-US" altLang="en-US" sz="1800" dirty="0" smtClean="0">
                <a:solidFill>
                  <a:srgbClr val="FF0000"/>
                </a:solidFill>
              </a:rPr>
              <a:t>Affect word matching</a:t>
            </a:r>
            <a:endParaRPr lang="en-US" altLang="en-US" sz="1800" dirty="0" smtClean="0"/>
          </a:p>
          <a:p>
            <a:pPr marL="450850" lvl="1" indent="-250825" eaLnBrk="1" hangingPunct="1"/>
            <a:r>
              <a:rPr lang="en-US" altLang="en-US" sz="1600" dirty="0" smtClean="0"/>
              <a:t>The words were matched against the affect lexicons:</a:t>
            </a:r>
          </a:p>
          <a:p>
            <a:pPr marL="177800" indent="-177800" eaLnBrk="1" hangingPunct="1"/>
            <a:endParaRPr lang="en-US" altLang="en-US" sz="1800" dirty="0" smtClean="0">
              <a:solidFill>
                <a:srgbClr val="FF0000"/>
              </a:solidFill>
            </a:endParaRPr>
          </a:p>
          <a:p>
            <a:pPr marL="177800" indent="-177800" eaLnBrk="1" hangingPunct="1"/>
            <a:r>
              <a:rPr lang="en-US" altLang="en-US" sz="1800" dirty="0" smtClean="0">
                <a:solidFill>
                  <a:srgbClr val="FF0000"/>
                </a:solidFill>
              </a:rPr>
              <a:t>Repeated punctuation sign normalization (!!!)</a:t>
            </a:r>
          </a:p>
          <a:p>
            <a:pPr marL="701675" lvl="2" indent="-250825" eaLnBrk="1" hangingPunct="1">
              <a:buFontTx/>
              <a:buNone/>
            </a:pPr>
            <a:r>
              <a:rPr lang="en-US" altLang="en-US" sz="1200" dirty="0" smtClean="0"/>
              <a:t> </a:t>
            </a:r>
            <a:endParaRPr lang="es-ES" altLang="en-US" sz="1200" dirty="0" smtClean="0"/>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8510" y="1943100"/>
            <a:ext cx="118903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772816"/>
            <a:ext cx="1616075"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4114800"/>
            <a:ext cx="2438400" cy="229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95536" y="1196752"/>
            <a:ext cx="7869237" cy="428625"/>
          </a:xfrm>
          <a:prstGeom prst="rect">
            <a:avLst/>
          </a:prstGeom>
        </p:spPr>
        <p:txBody>
          <a:bodyPr/>
          <a:lst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a:lstStyle>
          <a:p>
            <a:r>
              <a:rPr lang="es-ES" kern="0" dirty="0" smtClean="0"/>
              <a:t>SA in </a:t>
            </a:r>
            <a:r>
              <a:rPr lang="es-ES" kern="0" dirty="0" err="1" smtClean="0"/>
              <a:t>Microblogs</a:t>
            </a:r>
            <a:r>
              <a:rPr lang="es-ES" kern="0" dirty="0" smtClean="0"/>
              <a:t> (III)</a:t>
            </a:r>
            <a:endParaRPr lang="en-GB" kern="0" dirty="0"/>
          </a:p>
        </p:txBody>
      </p:sp>
    </p:spTree>
    <p:extLst>
      <p:ext uri="{BB962C8B-B14F-4D97-AF65-F5344CB8AC3E}">
        <p14:creationId xmlns:p14="http://schemas.microsoft.com/office/powerpoint/2010/main" xmlns="" val="24482713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SA in </a:t>
            </a:r>
            <a:r>
              <a:rPr lang="es-ES" dirty="0" err="1" smtClean="0"/>
              <a:t>Microblogs</a:t>
            </a:r>
            <a:r>
              <a:rPr lang="es-ES" dirty="0" smtClean="0"/>
              <a:t> (IV)</a:t>
            </a:r>
            <a:endParaRPr lang="en-GB" dirty="0"/>
          </a:p>
        </p:txBody>
      </p:sp>
      <p:sp>
        <p:nvSpPr>
          <p:cNvPr id="3" name="Content Placeholder 2"/>
          <p:cNvSpPr>
            <a:spLocks noGrp="1"/>
          </p:cNvSpPr>
          <p:nvPr>
            <p:ph idx="1"/>
          </p:nvPr>
        </p:nvSpPr>
        <p:spPr/>
        <p:txBody>
          <a:bodyPr/>
          <a:lstStyle/>
          <a:p>
            <a:pPr marL="0" indent="0">
              <a:buNone/>
            </a:pPr>
            <a:r>
              <a:rPr lang="en-US" dirty="0" err="1" smtClean="0">
                <a:solidFill>
                  <a:srgbClr val="FF0000"/>
                </a:solidFill>
              </a:rPr>
              <a:t>SemEval</a:t>
            </a:r>
            <a:r>
              <a:rPr lang="en-US" dirty="0" smtClean="0">
                <a:solidFill>
                  <a:srgbClr val="FF0000"/>
                </a:solidFill>
              </a:rPr>
              <a:t> Sentiment Analysis in Twitter competition </a:t>
            </a:r>
          </a:p>
          <a:p>
            <a:pPr marL="0" indent="0">
              <a:buNone/>
            </a:pPr>
            <a:r>
              <a:rPr lang="en-US" dirty="0" smtClean="0"/>
              <a:t>(</a:t>
            </a:r>
            <a:r>
              <a:rPr lang="en-US" dirty="0" err="1" smtClean="0"/>
              <a:t>Nakov</a:t>
            </a:r>
            <a:r>
              <a:rPr lang="en-US" dirty="0" smtClean="0"/>
              <a:t> et al., 2013, Rosenthal et al., 2014, Rosenthal et al., 2015, </a:t>
            </a:r>
            <a:r>
              <a:rPr lang="en-US" dirty="0" err="1" smtClean="0"/>
              <a:t>Nakov</a:t>
            </a:r>
            <a:r>
              <a:rPr lang="en-US" dirty="0" smtClean="0"/>
              <a:t> et al., 2016):</a:t>
            </a:r>
          </a:p>
          <a:p>
            <a:endParaRPr lang="en-US" dirty="0" smtClean="0"/>
          </a:p>
          <a:p>
            <a:r>
              <a:rPr lang="en-US" dirty="0" smtClean="0"/>
              <a:t>Different approaches, relying on </a:t>
            </a:r>
          </a:p>
          <a:p>
            <a:pPr lvl="2"/>
            <a:r>
              <a:rPr lang="en-GB" dirty="0" smtClean="0"/>
              <a:t>Classifiers:</a:t>
            </a:r>
          </a:p>
          <a:p>
            <a:pPr marL="1657350" lvl="3" indent="-285750">
              <a:buFont typeface="Arial" panose="020B0604020202020204" pitchFamily="34" charset="0"/>
              <a:buChar char="•"/>
            </a:pPr>
            <a:r>
              <a:rPr lang="en-GB" dirty="0" smtClean="0"/>
              <a:t>SVM</a:t>
            </a:r>
            <a:r>
              <a:rPr lang="en-GB" dirty="0"/>
              <a:t>, </a:t>
            </a:r>
            <a:r>
              <a:rPr lang="en-GB" dirty="0" err="1"/>
              <a:t>MaxEnt</a:t>
            </a:r>
            <a:r>
              <a:rPr lang="en-GB" dirty="0"/>
              <a:t>, and Naive </a:t>
            </a:r>
            <a:r>
              <a:rPr lang="en-GB" dirty="0" smtClean="0"/>
              <a:t>Bayes</a:t>
            </a:r>
          </a:p>
          <a:p>
            <a:pPr lvl="2"/>
            <a:r>
              <a:rPr lang="en-GB" dirty="0"/>
              <a:t>L</a:t>
            </a:r>
            <a:r>
              <a:rPr lang="en-GB" dirty="0" smtClean="0"/>
              <a:t>exicons </a:t>
            </a:r>
            <a:r>
              <a:rPr lang="en-GB" dirty="0"/>
              <a:t>of opinion </a:t>
            </a:r>
            <a:r>
              <a:rPr lang="en-GB" dirty="0" smtClean="0"/>
              <a:t>words:</a:t>
            </a:r>
          </a:p>
          <a:p>
            <a:pPr marL="1657350" lvl="3" indent="-285750">
              <a:buFont typeface="Arial" panose="020B0604020202020204" pitchFamily="34" charset="0"/>
              <a:buChar char="•"/>
            </a:pPr>
            <a:r>
              <a:rPr lang="en-GB" dirty="0" smtClean="0"/>
              <a:t>MPQA</a:t>
            </a:r>
            <a:r>
              <a:rPr lang="en-GB" dirty="0"/>
              <a:t>, </a:t>
            </a:r>
            <a:r>
              <a:rPr lang="en-GB" dirty="0" err="1" smtClean="0"/>
              <a:t>SentiWordNet</a:t>
            </a:r>
            <a:r>
              <a:rPr lang="en-GB" dirty="0" smtClean="0"/>
              <a:t>, Bing </a:t>
            </a:r>
            <a:r>
              <a:rPr lang="en-GB" dirty="0"/>
              <a:t>Liu’s opinion </a:t>
            </a:r>
            <a:r>
              <a:rPr lang="en-GB" dirty="0" smtClean="0"/>
              <a:t>lexicon, </a:t>
            </a:r>
            <a:r>
              <a:rPr lang="en-GB" dirty="0"/>
              <a:t>NRC lexicon (Mohammad et al., 2013)</a:t>
            </a: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0728775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Sentiment</a:t>
            </a:r>
            <a:r>
              <a:rPr lang="es-ES" dirty="0" smtClean="0"/>
              <a:t> </a:t>
            </a:r>
            <a:r>
              <a:rPr lang="es-ES" dirty="0" err="1" smtClean="0"/>
              <a:t>Analysis</a:t>
            </a:r>
            <a:r>
              <a:rPr lang="es-ES" dirty="0" smtClean="0"/>
              <a:t> in </a:t>
            </a:r>
            <a:r>
              <a:rPr lang="es-ES" dirty="0" err="1" smtClean="0"/>
              <a:t>Political</a:t>
            </a:r>
            <a:r>
              <a:rPr lang="es-ES" dirty="0" smtClean="0"/>
              <a:t> Debates</a:t>
            </a:r>
            <a:endParaRPr lang="es-ES" dirty="0"/>
          </a:p>
        </p:txBody>
      </p:sp>
      <p:sp>
        <p:nvSpPr>
          <p:cNvPr id="3" name="2 Marcador de contenido"/>
          <p:cNvSpPr>
            <a:spLocks noGrp="1"/>
          </p:cNvSpPr>
          <p:nvPr>
            <p:ph sz="quarter" idx="1"/>
          </p:nvPr>
        </p:nvSpPr>
        <p:spPr/>
        <p:txBody>
          <a:bodyPr/>
          <a:lstStyle/>
          <a:p>
            <a:r>
              <a:rPr lang="es-ES" dirty="0" smtClean="0"/>
              <a:t>Debates:</a:t>
            </a:r>
          </a:p>
          <a:p>
            <a:pPr lvl="1"/>
            <a:r>
              <a:rPr lang="es-ES" dirty="0" smtClean="0"/>
              <a:t>Dialogue-</a:t>
            </a:r>
            <a:r>
              <a:rPr lang="es-ES" dirty="0" err="1" smtClean="0"/>
              <a:t>like</a:t>
            </a:r>
            <a:r>
              <a:rPr lang="es-ES" dirty="0" smtClean="0"/>
              <a:t> </a:t>
            </a:r>
            <a:r>
              <a:rPr lang="es-ES" dirty="0" err="1" smtClean="0"/>
              <a:t>structure</a:t>
            </a:r>
            <a:endParaRPr lang="es-ES" dirty="0" smtClean="0"/>
          </a:p>
          <a:p>
            <a:pPr lvl="1"/>
            <a:r>
              <a:rPr lang="es-ES" dirty="0" err="1" smtClean="0"/>
              <a:t>Multiple</a:t>
            </a:r>
            <a:r>
              <a:rPr lang="es-ES" dirty="0" smtClean="0"/>
              <a:t> </a:t>
            </a:r>
            <a:r>
              <a:rPr lang="es-ES" dirty="0" err="1" smtClean="0"/>
              <a:t>opinion</a:t>
            </a:r>
            <a:r>
              <a:rPr lang="es-ES" dirty="0" smtClean="0"/>
              <a:t> </a:t>
            </a:r>
            <a:r>
              <a:rPr lang="es-ES" dirty="0" err="1" smtClean="0"/>
              <a:t>sources</a:t>
            </a:r>
            <a:endParaRPr lang="es-ES" dirty="0" smtClean="0"/>
          </a:p>
          <a:p>
            <a:pPr lvl="1"/>
            <a:r>
              <a:rPr lang="es-ES" dirty="0" err="1" smtClean="0"/>
              <a:t>References</a:t>
            </a:r>
            <a:r>
              <a:rPr lang="es-ES" dirty="0" smtClean="0"/>
              <a:t> </a:t>
            </a:r>
            <a:r>
              <a:rPr lang="es-ES" dirty="0" err="1" smtClean="0"/>
              <a:t>to</a:t>
            </a:r>
            <a:r>
              <a:rPr lang="es-ES" dirty="0" smtClean="0"/>
              <a:t> </a:t>
            </a:r>
            <a:r>
              <a:rPr lang="es-ES" dirty="0" err="1" smtClean="0"/>
              <a:t>previous</a:t>
            </a:r>
            <a:r>
              <a:rPr lang="es-ES" dirty="0" smtClean="0"/>
              <a:t> </a:t>
            </a:r>
            <a:r>
              <a:rPr lang="es-ES" dirty="0" err="1" smtClean="0"/>
              <a:t>speakers</a:t>
            </a:r>
            <a:r>
              <a:rPr lang="es-ES" dirty="0" smtClean="0"/>
              <a:t>, </a:t>
            </a:r>
            <a:r>
              <a:rPr lang="es-ES" dirty="0" err="1" smtClean="0"/>
              <a:t>arguments</a:t>
            </a:r>
            <a:endParaRPr lang="es-ES" dirty="0" smtClean="0"/>
          </a:p>
          <a:p>
            <a:pPr lvl="1"/>
            <a:r>
              <a:rPr lang="es-ES" dirty="0" err="1" smtClean="0"/>
              <a:t>Opinions</a:t>
            </a:r>
            <a:r>
              <a:rPr lang="es-ES" dirty="0" smtClean="0"/>
              <a:t> </a:t>
            </a:r>
            <a:r>
              <a:rPr lang="es-ES" dirty="0" err="1" smtClean="0"/>
              <a:t>on</a:t>
            </a:r>
            <a:r>
              <a:rPr lang="es-ES" dirty="0" smtClean="0"/>
              <a:t> </a:t>
            </a:r>
            <a:r>
              <a:rPr lang="es-ES" dirty="0" err="1" smtClean="0"/>
              <a:t>topic</a:t>
            </a:r>
            <a:r>
              <a:rPr lang="es-ES" dirty="0" smtClean="0"/>
              <a:t>, </a:t>
            </a:r>
            <a:r>
              <a:rPr lang="es-ES" dirty="0" err="1" smtClean="0"/>
              <a:t>but</a:t>
            </a:r>
            <a:r>
              <a:rPr lang="es-ES" dirty="0" smtClean="0"/>
              <a:t> </a:t>
            </a:r>
            <a:r>
              <a:rPr lang="es-ES" dirty="0" err="1" smtClean="0"/>
              <a:t>also</a:t>
            </a:r>
            <a:r>
              <a:rPr lang="es-ES" dirty="0" smtClean="0"/>
              <a:t> </a:t>
            </a:r>
            <a:r>
              <a:rPr lang="es-ES" dirty="0" err="1" smtClean="0"/>
              <a:t>other</a:t>
            </a:r>
            <a:r>
              <a:rPr lang="es-ES" dirty="0" smtClean="0"/>
              <a:t> </a:t>
            </a:r>
            <a:r>
              <a:rPr lang="es-ES" dirty="0" err="1" smtClean="0"/>
              <a:t>speakers</a:t>
            </a:r>
            <a:endParaRPr lang="es-ES" dirty="0" smtClean="0"/>
          </a:p>
          <a:p>
            <a:pPr lvl="1"/>
            <a:r>
              <a:rPr lang="es-ES" dirty="0" err="1" smtClean="0"/>
              <a:t>Known</a:t>
            </a:r>
            <a:r>
              <a:rPr lang="es-ES" dirty="0" smtClean="0"/>
              <a:t> </a:t>
            </a:r>
            <a:r>
              <a:rPr lang="es-ES" dirty="0" err="1" smtClean="0"/>
              <a:t>topic</a:t>
            </a:r>
            <a:r>
              <a:rPr lang="es-ES" dirty="0" smtClean="0"/>
              <a:t> – </a:t>
            </a:r>
            <a:r>
              <a:rPr lang="es-ES" dirty="0" err="1" smtClean="0"/>
              <a:t>law</a:t>
            </a:r>
            <a:r>
              <a:rPr lang="es-ES" dirty="0" smtClean="0"/>
              <a:t>/</a:t>
            </a:r>
            <a:r>
              <a:rPr lang="es-ES" dirty="0" err="1" smtClean="0"/>
              <a:t>bill</a:t>
            </a:r>
            <a:r>
              <a:rPr lang="es-ES" dirty="0" smtClean="0"/>
              <a:t>/</a:t>
            </a:r>
            <a:r>
              <a:rPr lang="es-ES" dirty="0" err="1" smtClean="0"/>
              <a:t>proposal</a:t>
            </a:r>
            <a:r>
              <a:rPr lang="es-ES" dirty="0" smtClean="0"/>
              <a:t>…</a:t>
            </a:r>
          </a:p>
          <a:p>
            <a:pPr>
              <a:buNone/>
            </a:pPr>
            <a:endParaRPr lang="es-ES" dirty="0"/>
          </a:p>
        </p:txBody>
      </p:sp>
    </p:spTree>
    <p:extLst>
      <p:ext uri="{BB962C8B-B14F-4D97-AF65-F5344CB8AC3E}">
        <p14:creationId xmlns:p14="http://schemas.microsoft.com/office/powerpoint/2010/main" xmlns="" val="12435960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95536" y="1268760"/>
            <a:ext cx="8015287" cy="914400"/>
          </a:xfrm>
        </p:spPr>
        <p:txBody>
          <a:bodyPr>
            <a:normAutofit/>
          </a:bodyPr>
          <a:lstStyle/>
          <a:p>
            <a:r>
              <a:rPr lang="es-ES" dirty="0" err="1" smtClean="0"/>
              <a:t>Sentiment</a:t>
            </a:r>
            <a:r>
              <a:rPr lang="es-ES" dirty="0" smtClean="0"/>
              <a:t> </a:t>
            </a:r>
            <a:r>
              <a:rPr lang="es-ES" dirty="0" err="1" smtClean="0"/>
              <a:t>Analysis</a:t>
            </a:r>
            <a:r>
              <a:rPr lang="es-ES" dirty="0" smtClean="0"/>
              <a:t> in </a:t>
            </a:r>
            <a:r>
              <a:rPr lang="es-ES" dirty="0" err="1" smtClean="0"/>
              <a:t>Political</a:t>
            </a:r>
            <a:r>
              <a:rPr lang="es-ES" dirty="0" smtClean="0"/>
              <a:t> Debates</a:t>
            </a:r>
            <a:endParaRPr lang="es-ES_tradnl" dirty="0"/>
          </a:p>
        </p:txBody>
      </p:sp>
      <p:sp>
        <p:nvSpPr>
          <p:cNvPr id="312323" name="Rectangle 3"/>
          <p:cNvSpPr>
            <a:spLocks noGrp="1" noChangeArrowheads="1"/>
          </p:cNvSpPr>
          <p:nvPr>
            <p:ph sz="quarter" idx="1"/>
          </p:nvPr>
        </p:nvSpPr>
        <p:spPr>
          <a:xfrm>
            <a:off x="611560" y="2204864"/>
            <a:ext cx="8066088" cy="4419600"/>
          </a:xfrm>
        </p:spPr>
        <p:txBody>
          <a:bodyPr>
            <a:normAutofit/>
          </a:bodyPr>
          <a:lstStyle/>
          <a:p>
            <a:r>
              <a:rPr lang="es-ES_tradnl" dirty="0" smtClean="0"/>
              <a:t>Test </a:t>
            </a:r>
            <a:r>
              <a:rPr lang="es-ES_tradnl" dirty="0"/>
              <a:t>a </a:t>
            </a:r>
            <a:r>
              <a:rPr lang="es-ES_tradnl" dirty="0">
                <a:solidFill>
                  <a:srgbClr val="FF3300"/>
                </a:solidFill>
              </a:rPr>
              <a:t>general </a:t>
            </a:r>
            <a:r>
              <a:rPr lang="es-ES_tradnl" dirty="0" err="1">
                <a:solidFill>
                  <a:srgbClr val="FF3300"/>
                </a:solidFill>
              </a:rPr>
              <a:t>method</a:t>
            </a:r>
            <a:r>
              <a:rPr lang="es-ES_tradnl" dirty="0">
                <a:solidFill>
                  <a:srgbClr val="FF3300"/>
                </a:solidFill>
              </a:rPr>
              <a:t> </a:t>
            </a:r>
            <a:r>
              <a:rPr lang="es-ES_tradnl" dirty="0" err="1">
                <a:solidFill>
                  <a:srgbClr val="FF3300"/>
                </a:solidFill>
              </a:rPr>
              <a:t>for</a:t>
            </a:r>
            <a:r>
              <a:rPr lang="es-ES_tradnl" dirty="0">
                <a:solidFill>
                  <a:srgbClr val="FF3300"/>
                </a:solidFill>
              </a:rPr>
              <a:t> </a:t>
            </a:r>
            <a:r>
              <a:rPr lang="es-ES_tradnl" dirty="0" err="1">
                <a:solidFill>
                  <a:srgbClr val="FF3300"/>
                </a:solidFill>
              </a:rPr>
              <a:t>opinion</a:t>
            </a:r>
            <a:r>
              <a:rPr lang="es-ES_tradnl" dirty="0">
                <a:solidFill>
                  <a:srgbClr val="FF3300"/>
                </a:solidFill>
              </a:rPr>
              <a:t> </a:t>
            </a:r>
            <a:r>
              <a:rPr lang="es-ES_tradnl" dirty="0" err="1" smtClean="0">
                <a:solidFill>
                  <a:srgbClr val="FF3300"/>
                </a:solidFill>
              </a:rPr>
              <a:t>classification</a:t>
            </a:r>
            <a:r>
              <a:rPr lang="es-ES_tradnl" dirty="0" smtClean="0">
                <a:solidFill>
                  <a:srgbClr val="FF3300"/>
                </a:solidFill>
              </a:rPr>
              <a:t> </a:t>
            </a:r>
            <a:endParaRPr lang="es-ES_tradnl" dirty="0" smtClean="0"/>
          </a:p>
          <a:p>
            <a:pPr>
              <a:buNone/>
            </a:pPr>
            <a:endParaRPr lang="es-ES_tradnl" dirty="0"/>
          </a:p>
          <a:p>
            <a:r>
              <a:rPr lang="es-ES_tradnl" dirty="0" err="1" smtClean="0"/>
              <a:t>Classify</a:t>
            </a:r>
            <a:r>
              <a:rPr lang="es-ES_tradnl" dirty="0" smtClean="0"/>
              <a:t> </a:t>
            </a:r>
            <a:r>
              <a:rPr lang="es-ES_tradnl" dirty="0" err="1"/>
              <a:t>opinion</a:t>
            </a:r>
            <a:r>
              <a:rPr lang="es-ES_tradnl" dirty="0"/>
              <a:t> </a:t>
            </a:r>
            <a:r>
              <a:rPr lang="es-ES_tradnl" dirty="0" err="1" smtClean="0">
                <a:solidFill>
                  <a:srgbClr val="FF3300"/>
                </a:solidFill>
              </a:rPr>
              <a:t>independently</a:t>
            </a:r>
            <a:r>
              <a:rPr lang="es-ES_tradnl" dirty="0" smtClean="0">
                <a:solidFill>
                  <a:srgbClr val="FF3300"/>
                </a:solidFill>
              </a:rPr>
              <a:t> </a:t>
            </a:r>
            <a:r>
              <a:rPr lang="es-ES_tradnl" dirty="0" err="1">
                <a:solidFill>
                  <a:srgbClr val="FF3300"/>
                </a:solidFill>
              </a:rPr>
              <a:t>of</a:t>
            </a:r>
            <a:r>
              <a:rPr lang="es-ES_tradnl" dirty="0">
                <a:solidFill>
                  <a:srgbClr val="FF3300"/>
                </a:solidFill>
              </a:rPr>
              <a:t> </a:t>
            </a:r>
            <a:r>
              <a:rPr lang="es-ES_tradnl" dirty="0" err="1" smtClean="0">
                <a:solidFill>
                  <a:srgbClr val="FF3300"/>
                </a:solidFill>
              </a:rPr>
              <a:t>target</a:t>
            </a:r>
            <a:r>
              <a:rPr lang="es-ES_tradnl" dirty="0" smtClean="0"/>
              <a:t>?</a:t>
            </a:r>
          </a:p>
          <a:p>
            <a:pPr>
              <a:buNone/>
            </a:pPr>
            <a:r>
              <a:rPr lang="es-ES_tradnl" dirty="0" smtClean="0"/>
              <a:t> </a:t>
            </a:r>
          </a:p>
          <a:p>
            <a:r>
              <a:rPr lang="es-ES_tradnl" dirty="0" err="1" smtClean="0"/>
              <a:t>Method</a:t>
            </a:r>
            <a:r>
              <a:rPr lang="es-ES_tradnl" dirty="0" smtClean="0"/>
              <a:t> </a:t>
            </a:r>
            <a:r>
              <a:rPr lang="es-ES_tradnl" dirty="0" err="1" smtClean="0"/>
              <a:t>to</a:t>
            </a:r>
            <a:r>
              <a:rPr lang="es-ES_tradnl" dirty="0" smtClean="0"/>
              <a:t> </a:t>
            </a:r>
            <a:r>
              <a:rPr lang="es-ES_tradnl" dirty="0" smtClean="0">
                <a:solidFill>
                  <a:srgbClr val="FF3300"/>
                </a:solidFill>
              </a:rPr>
              <a:t>determine </a:t>
            </a:r>
            <a:r>
              <a:rPr lang="es-ES_tradnl" dirty="0" err="1" smtClean="0">
                <a:solidFill>
                  <a:srgbClr val="FF3300"/>
                </a:solidFill>
              </a:rPr>
              <a:t>the</a:t>
            </a:r>
            <a:r>
              <a:rPr lang="es-ES_tradnl" dirty="0" smtClean="0">
                <a:solidFill>
                  <a:srgbClr val="FF3300"/>
                </a:solidFill>
              </a:rPr>
              <a:t> </a:t>
            </a:r>
            <a:r>
              <a:rPr lang="es-ES_tradnl" dirty="0" err="1" smtClean="0">
                <a:solidFill>
                  <a:srgbClr val="FF3300"/>
                </a:solidFill>
              </a:rPr>
              <a:t>source</a:t>
            </a:r>
            <a:r>
              <a:rPr lang="es-ES_tradnl" dirty="0" smtClean="0"/>
              <a:t> of </a:t>
            </a:r>
            <a:r>
              <a:rPr lang="es-ES_tradnl" dirty="0" err="1" smtClean="0"/>
              <a:t>the</a:t>
            </a:r>
            <a:r>
              <a:rPr lang="es-ES_tradnl" dirty="0" smtClean="0"/>
              <a:t> </a:t>
            </a:r>
            <a:r>
              <a:rPr lang="es-ES_tradnl" dirty="0" err="1" smtClean="0"/>
              <a:t>opinion</a:t>
            </a:r>
            <a:r>
              <a:rPr lang="es-ES_tradnl" dirty="0" smtClean="0"/>
              <a:t> </a:t>
            </a:r>
            <a:r>
              <a:rPr lang="es-ES_tradnl" dirty="0" err="1" smtClean="0"/>
              <a:t>expressed</a:t>
            </a:r>
            <a:endParaRPr lang="es-ES_tradnl" dirty="0" smtClean="0"/>
          </a:p>
          <a:p>
            <a:pPr lvl="1"/>
            <a:r>
              <a:rPr lang="es-ES_tradnl" dirty="0" smtClean="0"/>
              <a:t> </a:t>
            </a:r>
            <a:r>
              <a:rPr lang="es-ES_tradnl" dirty="0" err="1" smtClean="0"/>
              <a:t>based</a:t>
            </a:r>
            <a:r>
              <a:rPr lang="es-ES_tradnl" dirty="0" smtClean="0"/>
              <a:t> </a:t>
            </a:r>
            <a:r>
              <a:rPr lang="es-ES_tradnl" dirty="0" err="1" smtClean="0"/>
              <a:t>on</a:t>
            </a:r>
            <a:r>
              <a:rPr lang="es-ES_tradnl" dirty="0" smtClean="0"/>
              <a:t> </a:t>
            </a:r>
            <a:r>
              <a:rPr lang="es-ES_tradnl" dirty="0" err="1" smtClean="0"/>
              <a:t>the</a:t>
            </a:r>
            <a:r>
              <a:rPr lang="es-ES_tradnl" dirty="0" smtClean="0"/>
              <a:t> </a:t>
            </a:r>
            <a:r>
              <a:rPr lang="es-ES_tradnl" dirty="0" err="1" smtClean="0"/>
              <a:t>attitude</a:t>
            </a:r>
            <a:r>
              <a:rPr lang="es-ES_tradnl" dirty="0" smtClean="0"/>
              <a:t> of </a:t>
            </a:r>
            <a:r>
              <a:rPr lang="es-ES_tradnl" dirty="0" err="1" smtClean="0"/>
              <a:t>the</a:t>
            </a:r>
            <a:r>
              <a:rPr lang="es-ES_tradnl" dirty="0" smtClean="0"/>
              <a:t> speaker </a:t>
            </a:r>
            <a:r>
              <a:rPr lang="es-ES_tradnl" dirty="0" err="1" smtClean="0"/>
              <a:t>on</a:t>
            </a:r>
            <a:r>
              <a:rPr lang="es-ES_tradnl" dirty="0" smtClean="0"/>
              <a:t> </a:t>
            </a:r>
            <a:r>
              <a:rPr lang="es-ES_tradnl" dirty="0" err="1" smtClean="0"/>
              <a:t>the</a:t>
            </a:r>
            <a:r>
              <a:rPr lang="es-ES_tradnl" dirty="0" smtClean="0"/>
              <a:t> </a:t>
            </a:r>
            <a:r>
              <a:rPr lang="es-ES_tradnl" dirty="0" err="1" smtClean="0"/>
              <a:t>topic</a:t>
            </a:r>
            <a:r>
              <a:rPr lang="es-ES_tradnl" dirty="0" smtClean="0"/>
              <a:t> (</a:t>
            </a:r>
            <a:r>
              <a:rPr lang="es-ES_tradnl" dirty="0" err="1" smtClean="0"/>
              <a:t>association</a:t>
            </a:r>
            <a:r>
              <a:rPr lang="es-ES_tradnl" dirty="0" smtClean="0"/>
              <a:t> </a:t>
            </a:r>
            <a:r>
              <a:rPr lang="es-ES_tradnl" dirty="0" err="1" smtClean="0"/>
              <a:t>to</a:t>
            </a:r>
            <a:r>
              <a:rPr lang="es-ES_tradnl" dirty="0" smtClean="0"/>
              <a:t> </a:t>
            </a:r>
            <a:r>
              <a:rPr lang="es-ES_tradnl" dirty="0" err="1" smtClean="0"/>
              <a:t>opinion</a:t>
            </a:r>
            <a:r>
              <a:rPr lang="es-ES_tradnl" dirty="0" smtClean="0"/>
              <a:t> </a:t>
            </a:r>
            <a:r>
              <a:rPr lang="es-ES_tradnl" dirty="0" err="1" smtClean="0"/>
              <a:t>words</a:t>
            </a:r>
            <a:r>
              <a:rPr lang="es-ES_tradnl" dirty="0" smtClean="0"/>
              <a:t>)</a:t>
            </a:r>
          </a:p>
          <a:p>
            <a:pPr algn="r">
              <a:buNone/>
            </a:pPr>
            <a:r>
              <a:rPr lang="es-ES_tradnl" sz="1800" i="1" dirty="0" smtClean="0"/>
              <a:t>(</a:t>
            </a:r>
            <a:r>
              <a:rPr lang="es-ES_tradnl" sz="1800" i="1" dirty="0" err="1" smtClean="0"/>
              <a:t>Balahur</a:t>
            </a:r>
            <a:r>
              <a:rPr lang="es-ES_tradnl" sz="1800" i="1" dirty="0" smtClean="0"/>
              <a:t> et al., CICLING 2009)</a:t>
            </a:r>
          </a:p>
          <a:p>
            <a:pPr lvl="1"/>
            <a:endParaRPr lang="es-ES_tradnl" dirty="0" smtClean="0"/>
          </a:p>
          <a:p>
            <a:endParaRPr lang="es-ES_tradnl" dirty="0"/>
          </a:p>
        </p:txBody>
      </p:sp>
    </p:spTree>
    <p:extLst>
      <p:ext uri="{BB962C8B-B14F-4D97-AF65-F5344CB8AC3E}">
        <p14:creationId xmlns:p14="http://schemas.microsoft.com/office/powerpoint/2010/main" xmlns="" val="20090430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395536" y="1229888"/>
            <a:ext cx="8534400" cy="758952"/>
          </a:xfrm>
        </p:spPr>
        <p:txBody>
          <a:bodyPr>
            <a:normAutofit/>
          </a:bodyPr>
          <a:lstStyle/>
          <a:p>
            <a:r>
              <a:rPr lang="es-ES" dirty="0" err="1" smtClean="0"/>
              <a:t>Sentiment</a:t>
            </a:r>
            <a:r>
              <a:rPr lang="es-ES" dirty="0" smtClean="0"/>
              <a:t> </a:t>
            </a:r>
            <a:r>
              <a:rPr lang="es-ES" dirty="0" err="1" smtClean="0"/>
              <a:t>Analysis</a:t>
            </a:r>
            <a:r>
              <a:rPr lang="es-ES" dirty="0" smtClean="0"/>
              <a:t> in </a:t>
            </a:r>
            <a:r>
              <a:rPr lang="es-ES" dirty="0" err="1" smtClean="0"/>
              <a:t>Political</a:t>
            </a:r>
            <a:r>
              <a:rPr lang="es-ES" dirty="0" smtClean="0"/>
              <a:t> Debates -</a:t>
            </a:r>
            <a:endParaRPr lang="es-ES_tradnl" dirty="0"/>
          </a:p>
        </p:txBody>
      </p:sp>
      <p:sp>
        <p:nvSpPr>
          <p:cNvPr id="10" name="9 Marcador de contenido"/>
          <p:cNvSpPr>
            <a:spLocks noGrp="1"/>
          </p:cNvSpPr>
          <p:nvPr>
            <p:ph sz="quarter" idx="1"/>
          </p:nvPr>
        </p:nvSpPr>
        <p:spPr/>
        <p:txBody>
          <a:bodyPr/>
          <a:lstStyle/>
          <a:p>
            <a:endParaRPr lang="es-ES"/>
          </a:p>
        </p:txBody>
      </p:sp>
      <p:pic>
        <p:nvPicPr>
          <p:cNvPr id="4" name="3 Imagen"/>
          <p:cNvPicPr/>
          <p:nvPr/>
        </p:nvPicPr>
        <p:blipFill>
          <a:blip r:embed="rId3" cstate="print"/>
          <a:srcRect/>
          <a:stretch>
            <a:fillRect/>
          </a:stretch>
        </p:blipFill>
        <p:spPr bwMode="auto">
          <a:xfrm>
            <a:off x="2267744" y="1988840"/>
            <a:ext cx="5184576" cy="4320480"/>
          </a:xfrm>
          <a:prstGeom prst="rect">
            <a:avLst/>
          </a:prstGeom>
          <a:noFill/>
          <a:ln w="9525">
            <a:noFill/>
            <a:miter lim="800000"/>
            <a:headEnd/>
            <a:tailEnd/>
          </a:ln>
        </p:spPr>
      </p:pic>
    </p:spTree>
    <p:extLst>
      <p:ext uri="{BB962C8B-B14F-4D97-AF65-F5344CB8AC3E}">
        <p14:creationId xmlns:p14="http://schemas.microsoft.com/office/powerpoint/2010/main" xmlns="" val="39352983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Sentiment</a:t>
            </a:r>
            <a:r>
              <a:rPr lang="es-ES" dirty="0" smtClean="0"/>
              <a:t> </a:t>
            </a:r>
            <a:r>
              <a:rPr lang="es-ES" dirty="0" err="1" smtClean="0"/>
              <a:t>analysis</a:t>
            </a:r>
            <a:r>
              <a:rPr lang="es-ES" dirty="0" smtClean="0"/>
              <a:t> in </a:t>
            </a:r>
            <a:r>
              <a:rPr lang="es-ES" dirty="0" err="1" smtClean="0"/>
              <a:t>the</a:t>
            </a:r>
            <a:r>
              <a:rPr lang="es-ES" dirty="0" smtClean="0"/>
              <a:t> News</a:t>
            </a:r>
            <a:endParaRPr lang="es-ES" dirty="0"/>
          </a:p>
        </p:txBody>
      </p:sp>
      <p:sp>
        <p:nvSpPr>
          <p:cNvPr id="3" name="2 Marcador de contenido"/>
          <p:cNvSpPr>
            <a:spLocks noGrp="1"/>
          </p:cNvSpPr>
          <p:nvPr>
            <p:ph sz="quarter" idx="1"/>
          </p:nvPr>
        </p:nvSpPr>
        <p:spPr/>
        <p:txBody>
          <a:bodyPr>
            <a:normAutofit/>
          </a:bodyPr>
          <a:lstStyle/>
          <a:p>
            <a:r>
              <a:rPr lang="es-ES" dirty="0" err="1" smtClean="0"/>
              <a:t>Newspaper</a:t>
            </a:r>
            <a:r>
              <a:rPr lang="es-ES" dirty="0" smtClean="0"/>
              <a:t> </a:t>
            </a:r>
            <a:r>
              <a:rPr lang="es-ES" dirty="0" err="1" smtClean="0"/>
              <a:t>articles</a:t>
            </a:r>
            <a:r>
              <a:rPr lang="es-ES" dirty="0" smtClean="0"/>
              <a:t>:</a:t>
            </a:r>
          </a:p>
          <a:p>
            <a:pPr lvl="1"/>
            <a:r>
              <a:rPr lang="es-ES" dirty="0" smtClean="0"/>
              <a:t>Long </a:t>
            </a:r>
            <a:r>
              <a:rPr lang="es-ES" dirty="0" err="1" smtClean="0"/>
              <a:t>pieces</a:t>
            </a:r>
            <a:r>
              <a:rPr lang="es-ES" dirty="0" smtClean="0"/>
              <a:t> of </a:t>
            </a:r>
            <a:r>
              <a:rPr lang="es-ES" dirty="0" err="1" smtClean="0"/>
              <a:t>text</a:t>
            </a:r>
            <a:endParaRPr lang="es-ES" dirty="0" smtClean="0"/>
          </a:p>
          <a:p>
            <a:pPr lvl="1"/>
            <a:r>
              <a:rPr lang="es-ES" dirty="0" err="1" smtClean="0"/>
              <a:t>Various</a:t>
            </a:r>
            <a:r>
              <a:rPr lang="es-ES" dirty="0" smtClean="0"/>
              <a:t> </a:t>
            </a:r>
            <a:r>
              <a:rPr lang="es-ES" dirty="0" err="1" smtClean="0"/>
              <a:t>sources</a:t>
            </a:r>
            <a:r>
              <a:rPr lang="es-ES" dirty="0" smtClean="0"/>
              <a:t> of </a:t>
            </a:r>
            <a:r>
              <a:rPr lang="es-ES" dirty="0" err="1" smtClean="0"/>
              <a:t>opinion</a:t>
            </a:r>
            <a:endParaRPr lang="es-ES" dirty="0" smtClean="0"/>
          </a:p>
          <a:p>
            <a:pPr lvl="1"/>
            <a:r>
              <a:rPr lang="es-ES" dirty="0" err="1" smtClean="0"/>
              <a:t>Multitude</a:t>
            </a:r>
            <a:r>
              <a:rPr lang="es-ES" dirty="0" smtClean="0"/>
              <a:t> of </a:t>
            </a:r>
            <a:r>
              <a:rPr lang="es-ES" dirty="0" err="1" smtClean="0"/>
              <a:t>topics</a:t>
            </a:r>
            <a:r>
              <a:rPr lang="es-ES" dirty="0" smtClean="0"/>
              <a:t> </a:t>
            </a:r>
            <a:r>
              <a:rPr lang="es-ES" dirty="0" err="1" smtClean="0"/>
              <a:t>discussed</a:t>
            </a:r>
            <a:endParaRPr lang="es-ES" dirty="0" smtClean="0"/>
          </a:p>
          <a:p>
            <a:pPr lvl="1"/>
            <a:r>
              <a:rPr lang="es-ES" dirty="0" smtClean="0"/>
              <a:t>Mixture of </a:t>
            </a:r>
            <a:r>
              <a:rPr lang="es-ES" dirty="0" err="1" smtClean="0"/>
              <a:t>direct</a:t>
            </a:r>
            <a:r>
              <a:rPr lang="es-ES" dirty="0" smtClean="0"/>
              <a:t> </a:t>
            </a:r>
            <a:r>
              <a:rPr lang="es-ES" dirty="0" err="1" smtClean="0"/>
              <a:t>opinions</a:t>
            </a:r>
            <a:r>
              <a:rPr lang="es-ES" dirty="0" smtClean="0"/>
              <a:t> </a:t>
            </a:r>
            <a:r>
              <a:rPr lang="es-ES" dirty="0" err="1" smtClean="0"/>
              <a:t>with</a:t>
            </a:r>
            <a:r>
              <a:rPr lang="es-ES" dirty="0" smtClean="0"/>
              <a:t> </a:t>
            </a:r>
            <a:r>
              <a:rPr lang="es-ES" dirty="0" err="1" smtClean="0"/>
              <a:t>event</a:t>
            </a:r>
            <a:r>
              <a:rPr lang="es-ES" dirty="0" smtClean="0"/>
              <a:t> </a:t>
            </a:r>
            <a:r>
              <a:rPr lang="es-ES" dirty="0" err="1" smtClean="0"/>
              <a:t>descriptions</a:t>
            </a:r>
            <a:endParaRPr lang="es-ES" dirty="0" smtClean="0"/>
          </a:p>
          <a:p>
            <a:pPr lvl="1"/>
            <a:r>
              <a:rPr lang="es-ES" dirty="0" smtClean="0"/>
              <a:t>Factual </a:t>
            </a:r>
            <a:r>
              <a:rPr lang="es-ES" dirty="0" err="1" smtClean="0"/>
              <a:t>descriptions</a:t>
            </a:r>
            <a:r>
              <a:rPr lang="es-ES" dirty="0" smtClean="0"/>
              <a:t> </a:t>
            </a:r>
            <a:r>
              <a:rPr lang="es-ES" dirty="0" err="1" smtClean="0"/>
              <a:t>not</a:t>
            </a:r>
            <a:r>
              <a:rPr lang="es-ES" dirty="0" smtClean="0"/>
              <a:t> </a:t>
            </a:r>
            <a:r>
              <a:rPr lang="es-ES" dirty="0" err="1" smtClean="0"/>
              <a:t>necessarily</a:t>
            </a:r>
            <a:r>
              <a:rPr lang="es-ES" dirty="0" smtClean="0"/>
              <a:t> </a:t>
            </a:r>
            <a:r>
              <a:rPr lang="es-ES" dirty="0" err="1" smtClean="0"/>
              <a:t>lack</a:t>
            </a:r>
            <a:r>
              <a:rPr lang="es-ES" dirty="0" smtClean="0"/>
              <a:t> </a:t>
            </a:r>
            <a:r>
              <a:rPr lang="es-ES" dirty="0" err="1" smtClean="0"/>
              <a:t>sentiment</a:t>
            </a:r>
            <a:endParaRPr lang="es-ES" dirty="0" smtClean="0"/>
          </a:p>
          <a:p>
            <a:pPr lvl="1"/>
            <a:r>
              <a:rPr lang="es-ES" dirty="0" err="1" smtClean="0"/>
              <a:t>Source</a:t>
            </a:r>
            <a:r>
              <a:rPr lang="es-ES" dirty="0" smtClean="0"/>
              <a:t> </a:t>
            </a:r>
            <a:r>
              <a:rPr lang="es-ES" dirty="0" err="1" smtClean="0"/>
              <a:t>bias</a:t>
            </a:r>
            <a:r>
              <a:rPr lang="es-ES" dirty="0" smtClean="0"/>
              <a:t>,  </a:t>
            </a:r>
            <a:r>
              <a:rPr lang="es-ES" dirty="0" err="1" smtClean="0"/>
              <a:t>apparenting</a:t>
            </a:r>
            <a:r>
              <a:rPr lang="es-ES" dirty="0" smtClean="0"/>
              <a:t> </a:t>
            </a:r>
            <a:r>
              <a:rPr lang="es-ES" dirty="0" err="1" smtClean="0"/>
              <a:t>objectivity</a:t>
            </a:r>
            <a:r>
              <a:rPr lang="es-ES" dirty="0" smtClean="0"/>
              <a:t>, </a:t>
            </a:r>
            <a:r>
              <a:rPr lang="es-ES" dirty="0" err="1" smtClean="0"/>
              <a:t>implicit</a:t>
            </a:r>
            <a:r>
              <a:rPr lang="es-ES" dirty="0" smtClean="0"/>
              <a:t> </a:t>
            </a:r>
            <a:r>
              <a:rPr lang="es-ES" dirty="0" err="1" smtClean="0"/>
              <a:t>appraisals</a:t>
            </a:r>
            <a:endParaRPr lang="es-ES" dirty="0" smtClean="0"/>
          </a:p>
          <a:p>
            <a:pPr lvl="1"/>
            <a:endParaRPr lang="es-ES" dirty="0"/>
          </a:p>
        </p:txBody>
      </p:sp>
    </p:spTree>
    <p:extLst>
      <p:ext uri="{BB962C8B-B14F-4D97-AF65-F5344CB8AC3E}">
        <p14:creationId xmlns:p14="http://schemas.microsoft.com/office/powerpoint/2010/main" xmlns="" val="412045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Test &amp; AI</a:t>
            </a:r>
            <a:endParaRPr lang="en-GB" dirty="0"/>
          </a:p>
        </p:txBody>
      </p:sp>
      <p:pic>
        <p:nvPicPr>
          <p:cNvPr id="4098" name="Picture 2" descr="http://qph.is.quoracdn.net/main-qimg-72f01d34b7f2c5125b3f166e71be2d52?convert_to_webp=tru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5419" y="1268760"/>
            <a:ext cx="3805610" cy="2142127"/>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alanturing.net/turing_archive/graphics/turingtes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8336" y="1700808"/>
            <a:ext cx="4000444"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Arrow 2"/>
          <p:cNvSpPr/>
          <p:nvPr/>
        </p:nvSpPr>
        <p:spPr>
          <a:xfrm>
            <a:off x="4417764" y="2564904"/>
            <a:ext cx="248028"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315217" y="3357862"/>
            <a:ext cx="4860032" cy="646331"/>
          </a:xfrm>
          <a:prstGeom prst="rect">
            <a:avLst/>
          </a:prstGeom>
          <a:noFill/>
        </p:spPr>
        <p:txBody>
          <a:bodyPr wrap="square" rtlCol="0">
            <a:spAutoFit/>
          </a:bodyPr>
          <a:lstStyle/>
          <a:p>
            <a:r>
              <a:rPr lang="en-US" dirty="0" smtClean="0"/>
              <a:t>Knowledge about the world, past experiences, reasoning based on information, etc.</a:t>
            </a:r>
            <a:endParaRPr lang="en-GB" dirty="0"/>
          </a:p>
        </p:txBody>
      </p:sp>
      <p:sp>
        <p:nvSpPr>
          <p:cNvPr id="5" name="Down Arrow 4"/>
          <p:cNvSpPr/>
          <p:nvPr/>
        </p:nvSpPr>
        <p:spPr>
          <a:xfrm>
            <a:off x="6457201" y="3977897"/>
            <a:ext cx="203031" cy="222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ttp://mentalfloss.com/sites/default/files/styles/article_640x430/public/watson_jeopard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4087" y="4201633"/>
            <a:ext cx="3912369" cy="2628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72054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8856984" cy="758952"/>
          </a:xfrm>
        </p:spPr>
        <p:txBody>
          <a:bodyPr>
            <a:normAutofit fontScale="90000"/>
          </a:bodyPr>
          <a:lstStyle/>
          <a:p>
            <a:r>
              <a:rPr lang="es-ES" dirty="0" err="1" smtClean="0"/>
              <a:t>Sentiment</a:t>
            </a:r>
            <a:r>
              <a:rPr lang="es-ES" dirty="0" smtClean="0"/>
              <a:t> </a:t>
            </a:r>
            <a:r>
              <a:rPr lang="es-ES" dirty="0" err="1" smtClean="0"/>
              <a:t>analysis</a:t>
            </a:r>
            <a:r>
              <a:rPr lang="es-ES" dirty="0" smtClean="0"/>
              <a:t> in </a:t>
            </a:r>
            <a:r>
              <a:rPr lang="es-ES" dirty="0" err="1" smtClean="0"/>
              <a:t>the</a:t>
            </a:r>
            <a:r>
              <a:rPr lang="es-ES" dirty="0" smtClean="0"/>
              <a:t> News-</a:t>
            </a:r>
            <a:r>
              <a:rPr lang="en-GB" dirty="0" smtClean="0"/>
              <a:t>Contributions (I)</a:t>
            </a:r>
            <a:endParaRPr lang="en-GB" dirty="0"/>
          </a:p>
        </p:txBody>
      </p:sp>
      <p:sp>
        <p:nvSpPr>
          <p:cNvPr id="3" name="Content Placeholder 2"/>
          <p:cNvSpPr>
            <a:spLocks noGrp="1"/>
          </p:cNvSpPr>
          <p:nvPr>
            <p:ph sz="quarter" idx="1"/>
          </p:nvPr>
        </p:nvSpPr>
        <p:spPr/>
        <p:txBody>
          <a:bodyPr>
            <a:noAutofit/>
          </a:bodyPr>
          <a:lstStyle/>
          <a:p>
            <a:r>
              <a:rPr lang="en-GB" sz="1600" dirty="0" smtClean="0"/>
              <a:t>First approach - document level sentiment analysis, using sentiment dictionaries (high </a:t>
            </a:r>
            <a:r>
              <a:rPr lang="en-GB" sz="1600" dirty="0" err="1" smtClean="0"/>
              <a:t>multilinguality</a:t>
            </a:r>
            <a:r>
              <a:rPr lang="en-GB" sz="1600" dirty="0" smtClean="0"/>
              <a:t>)</a:t>
            </a:r>
          </a:p>
          <a:p>
            <a:pPr lvl="1"/>
            <a:r>
              <a:rPr lang="en-GB" sz="1600" dirty="0" smtClean="0"/>
              <a:t>High positives – Positives – Negatives – High Negatives</a:t>
            </a:r>
          </a:p>
          <a:p>
            <a:pPr lvl="1"/>
            <a:r>
              <a:rPr lang="en-GB" sz="1600" dirty="0" smtClean="0"/>
              <a:t>What does it mean?</a:t>
            </a:r>
          </a:p>
          <a:p>
            <a:r>
              <a:rPr lang="en-GB" sz="1600" dirty="0" smtClean="0"/>
              <a:t>Sentiment analysis in quotations (reported speech)</a:t>
            </a:r>
          </a:p>
          <a:p>
            <a:pPr lvl="1"/>
            <a:r>
              <a:rPr lang="en-GB" sz="1600" dirty="0" smtClean="0"/>
              <a:t>Shorter, more focussed</a:t>
            </a:r>
            <a:endParaRPr lang="en-GB" sz="1600" dirty="0"/>
          </a:p>
          <a:p>
            <a:pPr lvl="1"/>
            <a:r>
              <a:rPr lang="en-GB" sz="1600" dirty="0" smtClean="0"/>
              <a:t>Sentiment explicit</a:t>
            </a:r>
          </a:p>
          <a:p>
            <a:r>
              <a:rPr lang="en-GB" sz="1600" dirty="0" smtClean="0"/>
              <a:t>3 types of experiments – 100 quotes </a:t>
            </a:r>
            <a:r>
              <a:rPr lang="en-GB" i="1" dirty="0" smtClean="0"/>
              <a:t>(</a:t>
            </a:r>
            <a:r>
              <a:rPr lang="en-GB" i="1" dirty="0" err="1" smtClean="0"/>
              <a:t>Balahur</a:t>
            </a:r>
            <a:r>
              <a:rPr lang="en-GB" i="1" dirty="0" smtClean="0"/>
              <a:t> et al., WIIAT 2009)</a:t>
            </a:r>
            <a:r>
              <a:rPr lang="en-GB" sz="1600" dirty="0" smtClean="0"/>
              <a:t>:</a:t>
            </a:r>
          </a:p>
          <a:p>
            <a:pPr lvl="1"/>
            <a:r>
              <a:rPr lang="en-GB" sz="1600" dirty="0" smtClean="0"/>
              <a:t>Compare different resources in a bag-of-words classification</a:t>
            </a:r>
          </a:p>
          <a:p>
            <a:pPr lvl="1"/>
            <a:r>
              <a:rPr lang="en-GB" sz="1600" dirty="0" smtClean="0">
                <a:cs typeface="Times New Roman" charset="0"/>
              </a:rPr>
              <a:t>Compute quotes’ similarity with sentences from the ISEAR corpus (7 emotion categories)</a:t>
            </a:r>
          </a:p>
          <a:p>
            <a:pPr lvl="1"/>
            <a:r>
              <a:rPr lang="en-GB" sz="1600" dirty="0" smtClean="0">
                <a:cs typeface="Times New Roman" charset="0"/>
              </a:rPr>
              <a:t>Train SVM classifier on EmotiBlog corpus</a:t>
            </a:r>
            <a:endParaRPr lang="es-ES_tradnl" sz="1600" dirty="0" smtClean="0"/>
          </a:p>
        </p:txBody>
      </p:sp>
    </p:spTree>
    <p:extLst>
      <p:ext uri="{BB962C8B-B14F-4D97-AF65-F5344CB8AC3E}">
        <p14:creationId xmlns:p14="http://schemas.microsoft.com/office/powerpoint/2010/main" xmlns="" val="23024250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534400" cy="758952"/>
          </a:xfrm>
        </p:spPr>
        <p:txBody>
          <a:bodyPr>
            <a:normAutofit fontScale="90000"/>
          </a:bodyPr>
          <a:lstStyle/>
          <a:p>
            <a:r>
              <a:rPr lang="es-ES" dirty="0" err="1" smtClean="0"/>
              <a:t>Sentiment</a:t>
            </a:r>
            <a:r>
              <a:rPr lang="es-ES" dirty="0" smtClean="0"/>
              <a:t> </a:t>
            </a:r>
            <a:r>
              <a:rPr lang="es-ES" dirty="0" err="1" smtClean="0"/>
              <a:t>analysis</a:t>
            </a:r>
            <a:r>
              <a:rPr lang="es-ES" dirty="0" smtClean="0"/>
              <a:t> in </a:t>
            </a:r>
            <a:r>
              <a:rPr lang="es-ES" dirty="0" err="1" smtClean="0"/>
              <a:t>the</a:t>
            </a:r>
            <a:r>
              <a:rPr lang="es-ES" dirty="0" smtClean="0"/>
              <a:t> News – </a:t>
            </a:r>
            <a:br>
              <a:rPr lang="es-ES" dirty="0" smtClean="0"/>
            </a:br>
            <a:r>
              <a:rPr lang="en-GB" dirty="0" smtClean="0"/>
              <a:t>Contributions (II)</a:t>
            </a:r>
            <a:endParaRPr lang="en-GB" dirty="0"/>
          </a:p>
        </p:txBody>
      </p:sp>
      <p:sp>
        <p:nvSpPr>
          <p:cNvPr id="3" name="Content Placeholder 2"/>
          <p:cNvSpPr>
            <a:spLocks noGrp="1"/>
          </p:cNvSpPr>
          <p:nvPr>
            <p:ph sz="quarter" idx="1"/>
          </p:nvPr>
        </p:nvSpPr>
        <p:spPr>
          <a:xfrm>
            <a:off x="351663" y="2420888"/>
            <a:ext cx="8792337" cy="5145633"/>
          </a:xfrm>
        </p:spPr>
        <p:txBody>
          <a:bodyPr>
            <a:normAutofit/>
          </a:bodyPr>
          <a:lstStyle/>
          <a:p>
            <a:r>
              <a:rPr lang="en-GB" dirty="0" smtClean="0"/>
              <a:t>Much lower results than for debates – why?</a:t>
            </a:r>
          </a:p>
          <a:p>
            <a:endParaRPr lang="en-GB" dirty="0" smtClean="0"/>
          </a:p>
          <a:p>
            <a:r>
              <a:rPr lang="en-GB" dirty="0" smtClean="0"/>
              <a:t>When trying to produce a larger annotated gold standard collection:</a:t>
            </a:r>
          </a:p>
          <a:p>
            <a:pPr lvl="1"/>
            <a:r>
              <a:rPr lang="en-GB" dirty="0" smtClean="0"/>
              <a:t>Inter-annotator agreement is low (&lt;50%)</a:t>
            </a:r>
          </a:p>
          <a:p>
            <a:pPr marL="457200" lvl="1" indent="0">
              <a:buNone/>
            </a:pPr>
            <a:endParaRPr lang="en-GB" dirty="0" smtClean="0"/>
          </a:p>
          <a:p>
            <a:r>
              <a:rPr lang="es-ES" dirty="0" smtClean="0"/>
              <a:t>New </a:t>
            </a:r>
            <a:r>
              <a:rPr lang="es-ES" dirty="0" err="1" smtClean="0"/>
              <a:t>annotation</a:t>
            </a:r>
            <a:r>
              <a:rPr lang="es-ES" dirty="0" smtClean="0"/>
              <a:t> </a:t>
            </a:r>
            <a:r>
              <a:rPr lang="es-ES" sz="1400" i="1" dirty="0" smtClean="0"/>
              <a:t>(</a:t>
            </a:r>
            <a:r>
              <a:rPr lang="es-ES" sz="1400" i="1" dirty="0" err="1" smtClean="0"/>
              <a:t>Balahur</a:t>
            </a:r>
            <a:r>
              <a:rPr lang="es-ES" sz="1400" i="1" dirty="0" smtClean="0"/>
              <a:t> &amp; </a:t>
            </a:r>
            <a:r>
              <a:rPr lang="es-ES" sz="1400" i="1" dirty="0" err="1" smtClean="0"/>
              <a:t>Steinberger</a:t>
            </a:r>
            <a:r>
              <a:rPr lang="es-ES" sz="1400" i="1" dirty="0" smtClean="0"/>
              <a:t>, WOMSA 2009)</a:t>
            </a:r>
            <a:r>
              <a:rPr lang="es-ES" sz="1400" dirty="0" smtClean="0"/>
              <a:t>:</a:t>
            </a:r>
          </a:p>
          <a:p>
            <a:pPr lvl="1"/>
            <a:r>
              <a:rPr lang="es-ES" dirty="0" err="1" smtClean="0"/>
              <a:t>Separate</a:t>
            </a:r>
            <a:r>
              <a:rPr lang="es-ES" dirty="0" smtClean="0"/>
              <a:t> </a:t>
            </a:r>
            <a:r>
              <a:rPr lang="es-ES" dirty="0" err="1" smtClean="0"/>
              <a:t>good</a:t>
            </a:r>
            <a:r>
              <a:rPr lang="es-ES" dirty="0" smtClean="0"/>
              <a:t> vs. </a:t>
            </a:r>
            <a:r>
              <a:rPr lang="es-ES" dirty="0" err="1" smtClean="0"/>
              <a:t>bad</a:t>
            </a:r>
            <a:r>
              <a:rPr lang="es-ES" dirty="0" smtClean="0"/>
              <a:t> </a:t>
            </a:r>
            <a:r>
              <a:rPr lang="es-ES" dirty="0" err="1" smtClean="0"/>
              <a:t>news</a:t>
            </a:r>
            <a:endParaRPr lang="es-ES" dirty="0" smtClean="0"/>
          </a:p>
          <a:p>
            <a:pPr lvl="1"/>
            <a:r>
              <a:rPr lang="es-ES" dirty="0" err="1" smtClean="0"/>
              <a:t>Only</a:t>
            </a:r>
            <a:r>
              <a:rPr lang="es-ES" dirty="0" smtClean="0"/>
              <a:t> </a:t>
            </a:r>
            <a:r>
              <a:rPr lang="es-ES" dirty="0" err="1" smtClean="0"/>
              <a:t>sentiment</a:t>
            </a:r>
            <a:r>
              <a:rPr lang="es-ES" dirty="0" smtClean="0"/>
              <a:t> </a:t>
            </a:r>
            <a:r>
              <a:rPr lang="es-ES" dirty="0" err="1" smtClean="0"/>
              <a:t>expressely</a:t>
            </a:r>
            <a:r>
              <a:rPr lang="es-ES" dirty="0" smtClean="0"/>
              <a:t> </a:t>
            </a:r>
            <a:r>
              <a:rPr lang="es-ES" dirty="0" err="1" smtClean="0"/>
              <a:t>stated</a:t>
            </a:r>
            <a:r>
              <a:rPr lang="es-ES" dirty="0" smtClean="0"/>
              <a:t> </a:t>
            </a:r>
            <a:r>
              <a:rPr lang="es-ES" dirty="0" err="1" smtClean="0"/>
              <a:t>on</a:t>
            </a:r>
            <a:r>
              <a:rPr lang="es-ES" dirty="0" smtClean="0"/>
              <a:t> </a:t>
            </a:r>
            <a:r>
              <a:rPr lang="es-ES" dirty="0" err="1" smtClean="0"/>
              <a:t>the</a:t>
            </a:r>
            <a:r>
              <a:rPr lang="es-ES" dirty="0" smtClean="0"/>
              <a:t> </a:t>
            </a:r>
            <a:r>
              <a:rPr lang="es-ES" dirty="0" err="1" smtClean="0"/>
              <a:t>entity</a:t>
            </a:r>
            <a:r>
              <a:rPr lang="es-ES" dirty="0" smtClean="0"/>
              <a:t> target</a:t>
            </a:r>
          </a:p>
          <a:p>
            <a:pPr lvl="1"/>
            <a:r>
              <a:rPr lang="es-ES" dirty="0" smtClean="0"/>
              <a:t>No </a:t>
            </a:r>
            <a:r>
              <a:rPr lang="es-ES" dirty="0" err="1" smtClean="0"/>
              <a:t>world</a:t>
            </a:r>
            <a:r>
              <a:rPr lang="es-ES" dirty="0" smtClean="0"/>
              <a:t> </a:t>
            </a:r>
            <a:r>
              <a:rPr lang="es-ES" dirty="0" err="1" smtClean="0"/>
              <a:t>knowledge</a:t>
            </a:r>
            <a:r>
              <a:rPr lang="es-ES" dirty="0" smtClean="0"/>
              <a:t>, </a:t>
            </a:r>
            <a:r>
              <a:rPr lang="es-ES" dirty="0" err="1" smtClean="0"/>
              <a:t>interpretation</a:t>
            </a:r>
            <a:endParaRPr lang="es-ES" dirty="0" smtClean="0"/>
          </a:p>
          <a:p>
            <a:pPr lvl="1"/>
            <a:r>
              <a:rPr lang="es-ES" dirty="0" err="1" smtClean="0"/>
              <a:t>Agreement</a:t>
            </a:r>
            <a:r>
              <a:rPr lang="es-ES" dirty="0" smtClean="0"/>
              <a:t> – 1582 </a:t>
            </a:r>
            <a:r>
              <a:rPr lang="es-ES" dirty="0" err="1" smtClean="0"/>
              <a:t>quotes</a:t>
            </a:r>
            <a:r>
              <a:rPr lang="es-ES" dirty="0" smtClean="0"/>
              <a:t> - 81% </a:t>
            </a:r>
            <a:r>
              <a:rPr lang="es-ES" dirty="0" err="1" smtClean="0"/>
              <a:t>among</a:t>
            </a:r>
            <a:r>
              <a:rPr lang="es-ES" dirty="0" smtClean="0"/>
              <a:t> 3 </a:t>
            </a:r>
            <a:r>
              <a:rPr lang="es-ES" dirty="0" err="1" smtClean="0"/>
              <a:t>pairs</a:t>
            </a:r>
            <a:r>
              <a:rPr lang="es-ES" dirty="0" smtClean="0"/>
              <a:t> of 2 </a:t>
            </a:r>
            <a:r>
              <a:rPr lang="es-ES" dirty="0" err="1" smtClean="0"/>
              <a:t>annotators</a:t>
            </a:r>
            <a:endParaRPr lang="es-ES" dirty="0" smtClean="0"/>
          </a:p>
          <a:p>
            <a:pPr lvl="1"/>
            <a:endParaRPr lang="en-GB" dirty="0" smtClean="0"/>
          </a:p>
          <a:p>
            <a:pPr lvl="1"/>
            <a:endParaRPr lang="en-GB" dirty="0" smtClean="0"/>
          </a:p>
        </p:txBody>
      </p:sp>
    </p:spTree>
    <p:extLst>
      <p:ext uri="{BB962C8B-B14F-4D97-AF65-F5344CB8AC3E}">
        <p14:creationId xmlns:p14="http://schemas.microsoft.com/office/powerpoint/2010/main" xmlns="" val="383564488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512" y="1340768"/>
            <a:ext cx="8640960" cy="792262"/>
          </a:xfrm>
        </p:spPr>
        <p:txBody>
          <a:bodyPr>
            <a:normAutofit fontScale="90000"/>
          </a:bodyPr>
          <a:lstStyle/>
          <a:p>
            <a:r>
              <a:rPr lang="es-ES" dirty="0" err="1" smtClean="0"/>
              <a:t>Sentiment</a:t>
            </a:r>
            <a:r>
              <a:rPr lang="es-ES" dirty="0" smtClean="0"/>
              <a:t> </a:t>
            </a:r>
            <a:r>
              <a:rPr lang="es-ES" dirty="0" err="1" smtClean="0"/>
              <a:t>analysis</a:t>
            </a:r>
            <a:r>
              <a:rPr lang="es-ES" dirty="0" smtClean="0"/>
              <a:t> in </a:t>
            </a:r>
            <a:r>
              <a:rPr lang="es-ES" dirty="0" err="1" smtClean="0"/>
              <a:t>the</a:t>
            </a:r>
            <a:r>
              <a:rPr lang="es-ES" dirty="0" smtClean="0"/>
              <a:t> News - </a:t>
            </a:r>
            <a:r>
              <a:rPr lang="es-ES" dirty="0" err="1" smtClean="0"/>
              <a:t>Conclusions</a:t>
            </a:r>
            <a:r>
              <a:rPr lang="es-ES" dirty="0" smtClean="0"/>
              <a:t> </a:t>
            </a:r>
          </a:p>
        </p:txBody>
      </p:sp>
      <p:sp>
        <p:nvSpPr>
          <p:cNvPr id="25603" name="Rectangle 3"/>
          <p:cNvSpPr>
            <a:spLocks noGrp="1" noChangeArrowheads="1"/>
          </p:cNvSpPr>
          <p:nvPr>
            <p:ph sz="quarter" idx="1"/>
          </p:nvPr>
        </p:nvSpPr>
        <p:spPr>
          <a:xfrm>
            <a:off x="395536" y="2204864"/>
            <a:ext cx="7854950" cy="4498975"/>
          </a:xfrm>
        </p:spPr>
        <p:txBody>
          <a:bodyPr>
            <a:normAutofit/>
          </a:bodyPr>
          <a:lstStyle/>
          <a:p>
            <a:r>
              <a:rPr lang="es-ES" dirty="0" smtClean="0"/>
              <a:t>Inter-</a:t>
            </a:r>
            <a:r>
              <a:rPr lang="es-ES" dirty="0" err="1" smtClean="0"/>
              <a:t>annotator</a:t>
            </a:r>
            <a:r>
              <a:rPr lang="es-ES" dirty="0" smtClean="0"/>
              <a:t> </a:t>
            </a:r>
            <a:r>
              <a:rPr lang="es-ES" dirty="0" err="1" smtClean="0"/>
              <a:t>agreement</a:t>
            </a:r>
            <a:r>
              <a:rPr lang="es-ES" dirty="0" smtClean="0"/>
              <a:t> </a:t>
            </a:r>
            <a:r>
              <a:rPr lang="es-ES" dirty="0" err="1" smtClean="0"/>
              <a:t>very</a:t>
            </a:r>
            <a:r>
              <a:rPr lang="es-ES" dirty="0" smtClean="0"/>
              <a:t> </a:t>
            </a:r>
            <a:r>
              <a:rPr lang="es-ES" dirty="0" err="1" smtClean="0"/>
              <a:t>low</a:t>
            </a:r>
            <a:r>
              <a:rPr lang="es-ES" dirty="0" smtClean="0"/>
              <a:t> </a:t>
            </a:r>
            <a:r>
              <a:rPr lang="es-ES" dirty="0" smtClean="0">
                <a:sym typeface="Wingdings" pitchFamily="2" charset="2"/>
              </a:rPr>
              <a:t> </a:t>
            </a:r>
            <a:r>
              <a:rPr lang="es-ES" dirty="0" err="1" smtClean="0">
                <a:sym typeface="Wingdings" pitchFamily="2" charset="2"/>
              </a:rPr>
              <a:t>t</a:t>
            </a:r>
            <a:r>
              <a:rPr lang="es-ES" dirty="0" err="1" smtClean="0"/>
              <a:t>ask</a:t>
            </a:r>
            <a:r>
              <a:rPr lang="es-ES" dirty="0" smtClean="0"/>
              <a:t> </a:t>
            </a:r>
            <a:r>
              <a:rPr lang="es-ES" dirty="0" err="1" smtClean="0"/>
              <a:t>is</a:t>
            </a:r>
            <a:r>
              <a:rPr lang="es-ES" dirty="0" smtClean="0"/>
              <a:t> </a:t>
            </a:r>
            <a:r>
              <a:rPr lang="es-ES" dirty="0" err="1" smtClean="0"/>
              <a:t>badly</a:t>
            </a:r>
            <a:r>
              <a:rPr lang="es-ES" dirty="0" smtClean="0"/>
              <a:t> </a:t>
            </a:r>
            <a:r>
              <a:rPr lang="es-ES" dirty="0" err="1" smtClean="0"/>
              <a:t>defined</a:t>
            </a:r>
            <a:r>
              <a:rPr lang="es-ES" dirty="0" smtClean="0"/>
              <a:t> </a:t>
            </a:r>
          </a:p>
          <a:p>
            <a:pPr eaLnBrk="1" hangingPunct="1">
              <a:buNone/>
            </a:pPr>
            <a:endParaRPr lang="es-ES" dirty="0" smtClean="0"/>
          </a:p>
          <a:p>
            <a:pPr eaLnBrk="1" hangingPunct="1"/>
            <a:r>
              <a:rPr lang="es-ES" dirty="0" err="1" smtClean="0"/>
              <a:t>What</a:t>
            </a:r>
            <a:r>
              <a:rPr lang="es-ES" dirty="0" smtClean="0"/>
              <a:t> </a:t>
            </a:r>
            <a:r>
              <a:rPr lang="es-ES" dirty="0" err="1" smtClean="0"/>
              <a:t>is</a:t>
            </a:r>
            <a:r>
              <a:rPr lang="es-ES" dirty="0" smtClean="0"/>
              <a:t> </a:t>
            </a:r>
            <a:r>
              <a:rPr lang="es-ES" dirty="0" err="1" smtClean="0"/>
              <a:t>sentiment</a:t>
            </a:r>
            <a:r>
              <a:rPr lang="es-ES" dirty="0" smtClean="0"/>
              <a:t> </a:t>
            </a:r>
            <a:r>
              <a:rPr lang="es-ES" dirty="0" err="1" smtClean="0"/>
              <a:t>analysis</a:t>
            </a:r>
            <a:r>
              <a:rPr lang="es-ES" dirty="0" smtClean="0"/>
              <a:t> in </a:t>
            </a:r>
            <a:r>
              <a:rPr lang="es-ES" dirty="0" err="1" smtClean="0"/>
              <a:t>the</a:t>
            </a:r>
            <a:r>
              <a:rPr lang="es-ES" dirty="0" smtClean="0"/>
              <a:t> </a:t>
            </a:r>
            <a:r>
              <a:rPr lang="es-ES" dirty="0" err="1" smtClean="0"/>
              <a:t>news</a:t>
            </a:r>
            <a:r>
              <a:rPr lang="es-ES" dirty="0" smtClean="0"/>
              <a:t>?</a:t>
            </a:r>
          </a:p>
          <a:p>
            <a:pPr lvl="1" eaLnBrk="1" hangingPunct="1"/>
            <a:r>
              <a:rPr lang="es-ES" dirty="0" err="1" smtClean="0"/>
              <a:t>Need</a:t>
            </a:r>
            <a:r>
              <a:rPr lang="es-ES" dirty="0" smtClean="0"/>
              <a:t> </a:t>
            </a:r>
            <a:r>
              <a:rPr lang="es-ES" dirty="0" err="1" smtClean="0"/>
              <a:t>to</a:t>
            </a:r>
            <a:r>
              <a:rPr lang="es-ES" dirty="0" smtClean="0"/>
              <a:t> define </a:t>
            </a:r>
            <a:r>
              <a:rPr lang="es-ES" dirty="0" smtClean="0">
                <a:solidFill>
                  <a:srgbClr val="FF0000"/>
                </a:solidFill>
              </a:rPr>
              <a:t>target</a:t>
            </a:r>
            <a:r>
              <a:rPr lang="es-ES" dirty="0" smtClean="0"/>
              <a:t> and </a:t>
            </a:r>
            <a:r>
              <a:rPr lang="es-ES" dirty="0" err="1" smtClean="0">
                <a:solidFill>
                  <a:srgbClr val="FF0000"/>
                </a:solidFill>
              </a:rPr>
              <a:t>source</a:t>
            </a:r>
            <a:endParaRPr lang="es-ES" dirty="0" smtClean="0">
              <a:solidFill>
                <a:srgbClr val="FF0000"/>
              </a:solidFill>
            </a:endParaRPr>
          </a:p>
          <a:p>
            <a:pPr lvl="1" eaLnBrk="1" hangingPunct="1"/>
            <a:r>
              <a:rPr lang="es-ES" dirty="0" err="1" smtClean="0"/>
              <a:t>Separate</a:t>
            </a:r>
            <a:r>
              <a:rPr lang="es-ES" dirty="0" smtClean="0">
                <a:solidFill>
                  <a:srgbClr val="FF0000"/>
                </a:solidFill>
              </a:rPr>
              <a:t> </a:t>
            </a:r>
            <a:r>
              <a:rPr lang="es-ES" dirty="0" err="1" smtClean="0">
                <a:solidFill>
                  <a:srgbClr val="FF0000"/>
                </a:solidFill>
              </a:rPr>
              <a:t>good</a:t>
            </a:r>
            <a:r>
              <a:rPr lang="es-ES" dirty="0" smtClean="0">
                <a:solidFill>
                  <a:srgbClr val="FF0000"/>
                </a:solidFill>
              </a:rPr>
              <a:t> </a:t>
            </a:r>
            <a:r>
              <a:rPr lang="es-ES" dirty="0" smtClean="0"/>
              <a:t>and </a:t>
            </a:r>
            <a:r>
              <a:rPr lang="es-ES" dirty="0" err="1" smtClean="0">
                <a:solidFill>
                  <a:srgbClr val="FF0000"/>
                </a:solidFill>
              </a:rPr>
              <a:t>bad</a:t>
            </a:r>
            <a:r>
              <a:rPr lang="es-ES" dirty="0" smtClean="0">
                <a:solidFill>
                  <a:srgbClr val="FF0000"/>
                </a:solidFill>
              </a:rPr>
              <a:t> </a:t>
            </a:r>
            <a:r>
              <a:rPr lang="es-ES" dirty="0" err="1" smtClean="0">
                <a:solidFill>
                  <a:srgbClr val="FF0000"/>
                </a:solidFill>
              </a:rPr>
              <a:t>news</a:t>
            </a:r>
            <a:r>
              <a:rPr lang="es-ES" dirty="0" smtClean="0">
                <a:solidFill>
                  <a:srgbClr val="FF0000"/>
                </a:solidFill>
              </a:rPr>
              <a:t> </a:t>
            </a:r>
            <a:r>
              <a:rPr lang="es-ES" dirty="0" err="1" smtClean="0"/>
              <a:t>from</a:t>
            </a:r>
            <a:r>
              <a:rPr lang="es-ES" dirty="0" smtClean="0"/>
              <a:t> </a:t>
            </a:r>
            <a:r>
              <a:rPr lang="es-ES" dirty="0" err="1" smtClean="0"/>
              <a:t>opinion</a:t>
            </a:r>
            <a:r>
              <a:rPr lang="es-ES" dirty="0" smtClean="0"/>
              <a:t> </a:t>
            </a:r>
            <a:r>
              <a:rPr lang="es-ES" dirty="0" err="1" smtClean="0"/>
              <a:t>on</a:t>
            </a:r>
            <a:r>
              <a:rPr lang="es-ES" dirty="0" smtClean="0"/>
              <a:t> target</a:t>
            </a:r>
          </a:p>
          <a:p>
            <a:pPr lvl="1" eaLnBrk="1" hangingPunct="1"/>
            <a:r>
              <a:rPr lang="es-ES" dirty="0" err="1" smtClean="0"/>
              <a:t>Annotate</a:t>
            </a:r>
            <a:r>
              <a:rPr lang="es-ES" dirty="0" smtClean="0"/>
              <a:t> </a:t>
            </a:r>
            <a:r>
              <a:rPr lang="es-ES" dirty="0" err="1" smtClean="0"/>
              <a:t>only</a:t>
            </a:r>
            <a:r>
              <a:rPr lang="es-ES" dirty="0" smtClean="0"/>
              <a:t> </a:t>
            </a:r>
            <a:r>
              <a:rPr lang="es-ES" dirty="0" err="1" smtClean="0">
                <a:solidFill>
                  <a:srgbClr val="FF0000"/>
                </a:solidFill>
              </a:rPr>
              <a:t>clearly</a:t>
            </a:r>
            <a:r>
              <a:rPr lang="es-ES" dirty="0" smtClean="0">
                <a:solidFill>
                  <a:srgbClr val="FF0000"/>
                </a:solidFill>
              </a:rPr>
              <a:t> </a:t>
            </a:r>
            <a:r>
              <a:rPr lang="es-ES" dirty="0" err="1" smtClean="0">
                <a:solidFill>
                  <a:srgbClr val="FF0000"/>
                </a:solidFill>
              </a:rPr>
              <a:t>marked</a:t>
            </a:r>
            <a:r>
              <a:rPr lang="es-ES" dirty="0" smtClean="0">
                <a:solidFill>
                  <a:srgbClr val="FF0000"/>
                </a:solidFill>
              </a:rPr>
              <a:t> </a:t>
            </a:r>
            <a:r>
              <a:rPr lang="es-ES" dirty="0" err="1" smtClean="0">
                <a:solidFill>
                  <a:srgbClr val="FF0000"/>
                </a:solidFill>
              </a:rPr>
              <a:t>opinion</a:t>
            </a:r>
            <a:endParaRPr lang="es-ES" dirty="0" smtClean="0">
              <a:solidFill>
                <a:srgbClr val="FF0000"/>
              </a:solidFill>
            </a:endParaRPr>
          </a:p>
          <a:p>
            <a:pPr lvl="2" eaLnBrk="1" hangingPunct="1"/>
            <a:r>
              <a:rPr lang="es-ES" dirty="0" err="1" smtClean="0"/>
              <a:t>Linked</a:t>
            </a:r>
            <a:r>
              <a:rPr lang="es-ES" dirty="0" smtClean="0"/>
              <a:t> </a:t>
            </a:r>
            <a:r>
              <a:rPr lang="es-ES" dirty="0" err="1" smtClean="0"/>
              <a:t>to</a:t>
            </a:r>
            <a:r>
              <a:rPr lang="es-ES" dirty="0" smtClean="0"/>
              <a:t> 3 </a:t>
            </a:r>
            <a:r>
              <a:rPr lang="es-ES" dirty="0" err="1" smtClean="0"/>
              <a:t>views</a:t>
            </a:r>
            <a:r>
              <a:rPr lang="es-ES" dirty="0" smtClean="0"/>
              <a:t> </a:t>
            </a:r>
            <a:r>
              <a:rPr lang="es-ES" dirty="0" err="1" smtClean="0"/>
              <a:t>on</a:t>
            </a:r>
            <a:r>
              <a:rPr lang="es-ES" dirty="0" smtClean="0"/>
              <a:t> </a:t>
            </a:r>
            <a:r>
              <a:rPr lang="es-ES" dirty="0" err="1" smtClean="0"/>
              <a:t>articles</a:t>
            </a:r>
            <a:r>
              <a:rPr lang="es-ES" dirty="0" smtClean="0"/>
              <a:t>:</a:t>
            </a:r>
            <a:r>
              <a:rPr lang="es-ES" dirty="0" smtClean="0">
                <a:solidFill>
                  <a:srgbClr val="FF0000"/>
                </a:solidFill>
              </a:rPr>
              <a:t> </a:t>
            </a:r>
            <a:r>
              <a:rPr lang="es-ES" dirty="0" err="1" smtClean="0">
                <a:solidFill>
                  <a:srgbClr val="FF0000"/>
                </a:solidFill>
              </a:rPr>
              <a:t>author</a:t>
            </a:r>
            <a:r>
              <a:rPr lang="es-ES" dirty="0" smtClean="0">
                <a:solidFill>
                  <a:srgbClr val="FF0000"/>
                </a:solidFill>
              </a:rPr>
              <a:t>, </a:t>
            </a:r>
            <a:r>
              <a:rPr lang="es-ES" dirty="0" err="1" smtClean="0">
                <a:solidFill>
                  <a:srgbClr val="FF0000"/>
                </a:solidFill>
              </a:rPr>
              <a:t>reader</a:t>
            </a:r>
            <a:r>
              <a:rPr lang="es-ES" dirty="0" smtClean="0">
                <a:solidFill>
                  <a:srgbClr val="FF0000"/>
                </a:solidFill>
              </a:rPr>
              <a:t>, </a:t>
            </a:r>
            <a:r>
              <a:rPr lang="es-ES" dirty="0" err="1" smtClean="0">
                <a:solidFill>
                  <a:srgbClr val="FF0000"/>
                </a:solidFill>
              </a:rPr>
              <a:t>text</a:t>
            </a:r>
            <a:r>
              <a:rPr lang="es-ES" dirty="0" smtClean="0">
                <a:solidFill>
                  <a:srgbClr val="FF0000"/>
                </a:solidFill>
              </a:rPr>
              <a:t> </a:t>
            </a:r>
          </a:p>
          <a:p>
            <a:pPr lvl="1"/>
            <a:r>
              <a:rPr lang="es-ES" dirty="0" err="1" smtClean="0"/>
              <a:t>Last</a:t>
            </a:r>
            <a:r>
              <a:rPr lang="es-ES" dirty="0" smtClean="0"/>
              <a:t> </a:t>
            </a:r>
            <a:r>
              <a:rPr lang="es-ES" dirty="0" err="1" smtClean="0"/>
              <a:t>experiments</a:t>
            </a:r>
            <a:r>
              <a:rPr lang="es-ES" dirty="0" smtClean="0"/>
              <a:t> </a:t>
            </a:r>
            <a:r>
              <a:rPr lang="es-ES" dirty="0" smtClean="0">
                <a:solidFill>
                  <a:srgbClr val="FF0000"/>
                </a:solidFill>
              </a:rPr>
              <a:t>(</a:t>
            </a:r>
            <a:r>
              <a:rPr lang="es-ES" dirty="0" err="1" smtClean="0">
                <a:solidFill>
                  <a:srgbClr val="FF0000"/>
                </a:solidFill>
              </a:rPr>
              <a:t>Balahur</a:t>
            </a:r>
            <a:r>
              <a:rPr lang="es-ES" dirty="0" smtClean="0">
                <a:solidFill>
                  <a:srgbClr val="FF0000"/>
                </a:solidFill>
              </a:rPr>
              <a:t> et al, 2010 LREC) – </a:t>
            </a:r>
            <a:r>
              <a:rPr lang="es-ES" dirty="0" smtClean="0"/>
              <a:t>up </a:t>
            </a:r>
            <a:r>
              <a:rPr lang="es-ES" dirty="0" err="1" smtClean="0"/>
              <a:t>to</a:t>
            </a:r>
            <a:r>
              <a:rPr lang="es-ES" dirty="0" smtClean="0"/>
              <a:t> 82% </a:t>
            </a:r>
            <a:r>
              <a:rPr lang="es-ES" dirty="0" err="1" smtClean="0"/>
              <a:t>accuracy</a:t>
            </a:r>
            <a:r>
              <a:rPr lang="es-ES" dirty="0" smtClean="0"/>
              <a:t> (3-class </a:t>
            </a:r>
            <a:r>
              <a:rPr lang="es-ES" dirty="0" err="1" smtClean="0"/>
              <a:t>labeling</a:t>
            </a:r>
            <a:r>
              <a:rPr lang="es-ES" dirty="0" smtClean="0"/>
              <a:t>)</a:t>
            </a:r>
          </a:p>
          <a:p>
            <a:pPr lvl="1"/>
            <a:r>
              <a:rPr lang="es-ES" dirty="0" err="1" smtClean="0"/>
              <a:t>Collection</a:t>
            </a:r>
            <a:r>
              <a:rPr lang="es-ES" dirty="0" smtClean="0"/>
              <a:t> extended </a:t>
            </a:r>
            <a:r>
              <a:rPr lang="es-ES" dirty="0" err="1" smtClean="0"/>
              <a:t>with</a:t>
            </a:r>
            <a:r>
              <a:rPr lang="es-ES" dirty="0" smtClean="0"/>
              <a:t> 2357 </a:t>
            </a:r>
            <a:r>
              <a:rPr lang="es-ES" dirty="0" err="1" smtClean="0"/>
              <a:t>quotes</a:t>
            </a:r>
            <a:r>
              <a:rPr lang="es-ES" dirty="0" smtClean="0"/>
              <a:t> in </a:t>
            </a:r>
            <a:r>
              <a:rPr lang="es-ES" dirty="0" err="1" smtClean="0"/>
              <a:t>German</a:t>
            </a:r>
            <a:endParaRPr lang="es-ES" dirty="0" smtClean="0"/>
          </a:p>
        </p:txBody>
      </p:sp>
    </p:spTree>
    <p:extLst>
      <p:ext uri="{BB962C8B-B14F-4D97-AF65-F5344CB8AC3E}">
        <p14:creationId xmlns:p14="http://schemas.microsoft.com/office/powerpoint/2010/main" xmlns="" val="20895967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Sentiment</a:t>
            </a:r>
            <a:r>
              <a:rPr lang="es-ES" dirty="0" smtClean="0"/>
              <a:t> </a:t>
            </a:r>
            <a:r>
              <a:rPr lang="es-ES" dirty="0" err="1" smtClean="0"/>
              <a:t>analysis</a:t>
            </a:r>
            <a:r>
              <a:rPr lang="es-ES" dirty="0" smtClean="0"/>
              <a:t> in blogs</a:t>
            </a:r>
            <a:endParaRPr lang="es-ES" dirty="0"/>
          </a:p>
        </p:txBody>
      </p:sp>
      <p:sp>
        <p:nvSpPr>
          <p:cNvPr id="3" name="2 Marcador de contenido"/>
          <p:cNvSpPr>
            <a:spLocks noGrp="1"/>
          </p:cNvSpPr>
          <p:nvPr>
            <p:ph sz="quarter" idx="1"/>
          </p:nvPr>
        </p:nvSpPr>
        <p:spPr/>
        <p:txBody>
          <a:bodyPr/>
          <a:lstStyle/>
          <a:p>
            <a:r>
              <a:rPr lang="es-ES" dirty="0" smtClean="0"/>
              <a:t>Blogs:</a:t>
            </a:r>
          </a:p>
          <a:p>
            <a:pPr lvl="1"/>
            <a:r>
              <a:rPr lang="es-ES" dirty="0" smtClean="0"/>
              <a:t>Informal </a:t>
            </a:r>
            <a:r>
              <a:rPr lang="es-ES" dirty="0" err="1" smtClean="0"/>
              <a:t>style</a:t>
            </a:r>
            <a:endParaRPr lang="es-ES" dirty="0" smtClean="0"/>
          </a:p>
          <a:p>
            <a:pPr lvl="1"/>
            <a:r>
              <a:rPr lang="es-ES" dirty="0" smtClean="0"/>
              <a:t>Mixture of </a:t>
            </a:r>
            <a:r>
              <a:rPr lang="es-ES" dirty="0" err="1" smtClean="0"/>
              <a:t>newspaper</a:t>
            </a:r>
            <a:r>
              <a:rPr lang="es-ES" dirty="0" smtClean="0"/>
              <a:t> </a:t>
            </a:r>
            <a:r>
              <a:rPr lang="es-ES" dirty="0" err="1" smtClean="0"/>
              <a:t>articles</a:t>
            </a:r>
            <a:r>
              <a:rPr lang="es-ES" dirty="0" smtClean="0"/>
              <a:t>, </a:t>
            </a:r>
            <a:r>
              <a:rPr lang="es-ES" dirty="0" err="1" smtClean="0"/>
              <a:t>comments</a:t>
            </a:r>
            <a:endParaRPr lang="es-ES" dirty="0" smtClean="0"/>
          </a:p>
          <a:p>
            <a:pPr lvl="1"/>
            <a:r>
              <a:rPr lang="es-ES" dirty="0" err="1" smtClean="0"/>
              <a:t>Multiple</a:t>
            </a:r>
            <a:r>
              <a:rPr lang="es-ES" dirty="0" smtClean="0"/>
              <a:t> </a:t>
            </a:r>
            <a:r>
              <a:rPr lang="es-ES" dirty="0" err="1" smtClean="0"/>
              <a:t>opinion</a:t>
            </a:r>
            <a:r>
              <a:rPr lang="es-ES" dirty="0" smtClean="0"/>
              <a:t> </a:t>
            </a:r>
            <a:r>
              <a:rPr lang="es-ES" dirty="0" err="1" smtClean="0"/>
              <a:t>sources</a:t>
            </a:r>
            <a:endParaRPr lang="es-ES" dirty="0" smtClean="0"/>
          </a:p>
          <a:p>
            <a:pPr lvl="1"/>
            <a:r>
              <a:rPr lang="es-ES" dirty="0" err="1" smtClean="0"/>
              <a:t>Multiple</a:t>
            </a:r>
            <a:r>
              <a:rPr lang="es-ES" dirty="0" smtClean="0"/>
              <a:t> </a:t>
            </a:r>
            <a:r>
              <a:rPr lang="es-ES" dirty="0" err="1" smtClean="0"/>
              <a:t>opinion</a:t>
            </a:r>
            <a:r>
              <a:rPr lang="es-ES" dirty="0" smtClean="0"/>
              <a:t> targets</a:t>
            </a:r>
          </a:p>
          <a:p>
            <a:pPr lvl="1"/>
            <a:r>
              <a:rPr lang="es-ES" dirty="0" err="1" smtClean="0"/>
              <a:t>Anaphoric</a:t>
            </a:r>
            <a:r>
              <a:rPr lang="es-ES" dirty="0" smtClean="0"/>
              <a:t> </a:t>
            </a:r>
            <a:r>
              <a:rPr lang="es-ES" dirty="0" err="1" smtClean="0"/>
              <a:t>mentions</a:t>
            </a:r>
            <a:r>
              <a:rPr lang="es-ES" dirty="0" smtClean="0"/>
              <a:t> at a </a:t>
            </a:r>
            <a:r>
              <a:rPr lang="es-ES" dirty="0" err="1" smtClean="0"/>
              <a:t>cross</a:t>
            </a:r>
            <a:r>
              <a:rPr lang="es-ES" dirty="0" smtClean="0"/>
              <a:t>-post </a:t>
            </a:r>
            <a:r>
              <a:rPr lang="es-ES" dirty="0" err="1" smtClean="0"/>
              <a:t>level</a:t>
            </a:r>
            <a:endParaRPr lang="es-ES" dirty="0"/>
          </a:p>
        </p:txBody>
      </p:sp>
    </p:spTree>
    <p:extLst>
      <p:ext uri="{BB962C8B-B14F-4D97-AF65-F5344CB8AC3E}">
        <p14:creationId xmlns:p14="http://schemas.microsoft.com/office/powerpoint/2010/main" xmlns="" val="6752587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340768"/>
            <a:ext cx="8136904" cy="428625"/>
          </a:xfrm>
        </p:spPr>
        <p:txBody>
          <a:bodyPr/>
          <a:lstStyle/>
          <a:p>
            <a:r>
              <a:rPr lang="es-ES" dirty="0" err="1" smtClean="0"/>
              <a:t>Sentiment</a:t>
            </a:r>
            <a:r>
              <a:rPr lang="es-ES" dirty="0" smtClean="0"/>
              <a:t> </a:t>
            </a:r>
            <a:r>
              <a:rPr lang="es-ES" dirty="0" err="1" smtClean="0"/>
              <a:t>analysis</a:t>
            </a:r>
            <a:r>
              <a:rPr lang="es-ES" dirty="0" smtClean="0"/>
              <a:t> in blogs - </a:t>
            </a:r>
            <a:r>
              <a:rPr lang="es-ES" dirty="0" err="1" smtClean="0"/>
              <a:t>EmotiBlog</a:t>
            </a:r>
            <a:endParaRPr lang="es-ES" dirty="0"/>
          </a:p>
        </p:txBody>
      </p:sp>
      <p:sp>
        <p:nvSpPr>
          <p:cNvPr id="3" name="2 Marcador de contenido"/>
          <p:cNvSpPr>
            <a:spLocks noGrp="1"/>
          </p:cNvSpPr>
          <p:nvPr>
            <p:ph sz="quarter" idx="1"/>
          </p:nvPr>
        </p:nvSpPr>
        <p:spPr>
          <a:xfrm>
            <a:off x="683568" y="2348880"/>
            <a:ext cx="7869237" cy="3816424"/>
          </a:xfrm>
        </p:spPr>
        <p:txBody>
          <a:bodyPr>
            <a:normAutofit lnSpcReduction="10000"/>
          </a:bodyPr>
          <a:lstStyle/>
          <a:p>
            <a:pPr>
              <a:lnSpc>
                <a:spcPct val="90000"/>
              </a:lnSpc>
            </a:pPr>
            <a:r>
              <a:rPr lang="en-US" sz="1700" dirty="0" smtClean="0"/>
              <a:t>Collection of a corpus in three languages:</a:t>
            </a:r>
          </a:p>
          <a:p>
            <a:pPr lvl="2">
              <a:lnSpc>
                <a:spcPct val="90000"/>
              </a:lnSpc>
            </a:pPr>
            <a:r>
              <a:rPr lang="en-US" sz="1700" dirty="0" smtClean="0"/>
              <a:t>Italian</a:t>
            </a:r>
          </a:p>
          <a:p>
            <a:pPr lvl="2">
              <a:lnSpc>
                <a:spcPct val="90000"/>
              </a:lnSpc>
            </a:pPr>
            <a:r>
              <a:rPr lang="en-US" sz="1700" dirty="0" smtClean="0"/>
              <a:t>Spanish</a:t>
            </a:r>
          </a:p>
          <a:p>
            <a:pPr lvl="2">
              <a:lnSpc>
                <a:spcPct val="90000"/>
              </a:lnSpc>
            </a:pPr>
            <a:r>
              <a:rPr lang="en-US" sz="1700" dirty="0" smtClean="0"/>
              <a:t>English</a:t>
            </a:r>
          </a:p>
          <a:p>
            <a:pPr lvl="1">
              <a:lnSpc>
                <a:spcPct val="90000"/>
              </a:lnSpc>
            </a:pPr>
            <a:r>
              <a:rPr lang="en-US" sz="1700" dirty="0" smtClean="0"/>
              <a:t>30.000 words for each language and topic</a:t>
            </a:r>
          </a:p>
          <a:p>
            <a:pPr lvl="2">
              <a:lnSpc>
                <a:spcPct val="90000"/>
              </a:lnSpc>
              <a:buNone/>
            </a:pPr>
            <a:endParaRPr lang="en-US" sz="1700" dirty="0" smtClean="0"/>
          </a:p>
          <a:p>
            <a:pPr>
              <a:lnSpc>
                <a:spcPct val="90000"/>
              </a:lnSpc>
            </a:pPr>
            <a:r>
              <a:rPr lang="en-US" sz="1700" dirty="0" smtClean="0"/>
              <a:t>About three topics:</a:t>
            </a:r>
          </a:p>
          <a:p>
            <a:pPr lvl="2">
              <a:lnSpc>
                <a:spcPct val="90000"/>
              </a:lnSpc>
            </a:pPr>
            <a:r>
              <a:rPr lang="en-US" sz="1700" dirty="0" smtClean="0"/>
              <a:t>The Kyoto Protocol</a:t>
            </a:r>
          </a:p>
          <a:p>
            <a:pPr lvl="2">
              <a:lnSpc>
                <a:spcPct val="90000"/>
              </a:lnSpc>
            </a:pPr>
            <a:r>
              <a:rPr lang="en-US" sz="1700" dirty="0" smtClean="0"/>
              <a:t>The elections in Zimbabwe</a:t>
            </a:r>
          </a:p>
          <a:p>
            <a:pPr lvl="2">
              <a:lnSpc>
                <a:spcPct val="90000"/>
              </a:lnSpc>
            </a:pPr>
            <a:r>
              <a:rPr lang="en-US" sz="1700" dirty="0" smtClean="0"/>
              <a:t>The USA elections</a:t>
            </a:r>
          </a:p>
          <a:p>
            <a:pPr>
              <a:buNone/>
            </a:pPr>
            <a:endParaRPr lang="en-US" sz="1700" dirty="0" smtClean="0"/>
          </a:p>
          <a:p>
            <a:r>
              <a:rPr lang="en-US" sz="1700" dirty="0" smtClean="0"/>
              <a:t>Annotations for:</a:t>
            </a:r>
          </a:p>
          <a:p>
            <a:pPr lvl="1"/>
            <a:r>
              <a:rPr lang="en-US" sz="1700" dirty="0" smtClean="0"/>
              <a:t>Words + multi-word expressions + sentence level</a:t>
            </a:r>
          </a:p>
          <a:p>
            <a:pPr lvl="1"/>
            <a:r>
              <a:rPr lang="en-US" sz="1700" dirty="0" smtClean="0"/>
              <a:t>Polarity + intensity + emotion</a:t>
            </a:r>
          </a:p>
          <a:p>
            <a:pPr algn="r">
              <a:buNone/>
            </a:pPr>
            <a:r>
              <a:rPr lang="en-US" sz="1700" i="1" dirty="0" smtClean="0"/>
              <a:t>(</a:t>
            </a:r>
            <a:r>
              <a:rPr lang="en-US" sz="1700" i="1" dirty="0" err="1" smtClean="0"/>
              <a:t>Boldrini</a:t>
            </a:r>
            <a:r>
              <a:rPr lang="en-US" sz="1700" i="1" dirty="0" smtClean="0"/>
              <a:t>, </a:t>
            </a:r>
            <a:r>
              <a:rPr lang="en-US" sz="1700" i="1" dirty="0" err="1" smtClean="0"/>
              <a:t>Balahur</a:t>
            </a:r>
            <a:r>
              <a:rPr lang="en-US" sz="1700" i="1" dirty="0" smtClean="0"/>
              <a:t>, </a:t>
            </a:r>
            <a:r>
              <a:rPr lang="en-US" sz="1700" i="1" dirty="0" err="1" smtClean="0"/>
              <a:t>Martínez-Barco</a:t>
            </a:r>
            <a:r>
              <a:rPr lang="en-US" sz="1700" i="1" dirty="0" smtClean="0"/>
              <a:t>, </a:t>
            </a:r>
            <a:r>
              <a:rPr lang="en-US" sz="1700" i="1" dirty="0" err="1" smtClean="0"/>
              <a:t>Montoyo</a:t>
            </a:r>
            <a:r>
              <a:rPr lang="en-US" sz="1700" i="1" dirty="0" smtClean="0"/>
              <a:t> - DMIN 2009)</a:t>
            </a:r>
          </a:p>
          <a:p>
            <a:pPr lvl="1"/>
            <a:endParaRPr lang="en-US" sz="1700" dirty="0" smtClean="0"/>
          </a:p>
          <a:p>
            <a:endParaRPr lang="es-ES" dirty="0"/>
          </a:p>
        </p:txBody>
      </p:sp>
    </p:spTree>
    <p:extLst>
      <p:ext uri="{BB962C8B-B14F-4D97-AF65-F5344CB8AC3E}">
        <p14:creationId xmlns:p14="http://schemas.microsoft.com/office/powerpoint/2010/main" xmlns="" val="42525272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 QA from blogs </a:t>
            </a:r>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2218" y="1989138"/>
            <a:ext cx="4662011" cy="3672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1659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267556"/>
            <a:ext cx="8534400" cy="758952"/>
          </a:xfrm>
        </p:spPr>
        <p:txBody>
          <a:bodyPr>
            <a:normAutofit/>
          </a:bodyPr>
          <a:lstStyle/>
          <a:p>
            <a:r>
              <a:rPr lang="es-ES" dirty="0" err="1" smtClean="0"/>
              <a:t>Implicit</a:t>
            </a:r>
            <a:r>
              <a:rPr lang="es-ES" dirty="0" smtClean="0"/>
              <a:t> </a:t>
            </a:r>
            <a:r>
              <a:rPr lang="es-ES" dirty="0" err="1" smtClean="0"/>
              <a:t>sentiment</a:t>
            </a:r>
            <a:r>
              <a:rPr lang="es-ES" dirty="0" smtClean="0"/>
              <a:t> </a:t>
            </a:r>
            <a:r>
              <a:rPr lang="es-ES" dirty="0" err="1" smtClean="0"/>
              <a:t>detection</a:t>
            </a:r>
            <a:r>
              <a:rPr lang="es-ES" dirty="0" smtClean="0"/>
              <a:t> – </a:t>
            </a:r>
            <a:r>
              <a:rPr lang="es-ES" dirty="0" err="1" smtClean="0"/>
              <a:t>Issues</a:t>
            </a:r>
            <a:endParaRPr lang="es-ES" dirty="0"/>
          </a:p>
        </p:txBody>
      </p:sp>
      <p:sp>
        <p:nvSpPr>
          <p:cNvPr id="6" name="5 Marcador de contenido"/>
          <p:cNvSpPr>
            <a:spLocks noGrp="1"/>
          </p:cNvSpPr>
          <p:nvPr>
            <p:ph sz="quarter" idx="1"/>
          </p:nvPr>
        </p:nvSpPr>
        <p:spPr>
          <a:xfrm>
            <a:off x="323528" y="1700808"/>
            <a:ext cx="8662736" cy="4998296"/>
          </a:xfrm>
        </p:spPr>
        <p:txBody>
          <a:bodyPr>
            <a:normAutofit fontScale="47500" lnSpcReduction="20000"/>
          </a:bodyPr>
          <a:lstStyle/>
          <a:p>
            <a:r>
              <a:rPr lang="es-ES" sz="3800" dirty="0" smtClean="0"/>
              <a:t>NLP – </a:t>
            </a:r>
            <a:r>
              <a:rPr lang="es-ES" sz="3800" dirty="0" err="1" smtClean="0"/>
              <a:t>sentiment</a:t>
            </a:r>
            <a:r>
              <a:rPr lang="es-ES" sz="3800" dirty="0" smtClean="0"/>
              <a:t> </a:t>
            </a:r>
            <a:r>
              <a:rPr lang="es-ES" sz="3800" dirty="0" err="1" smtClean="0"/>
              <a:t>analysis</a:t>
            </a:r>
            <a:r>
              <a:rPr lang="es-ES" sz="3800" dirty="0" smtClean="0"/>
              <a:t> as </a:t>
            </a:r>
            <a:r>
              <a:rPr lang="es-ES" sz="3800" dirty="0" err="1" smtClean="0"/>
              <a:t>classification</a:t>
            </a:r>
            <a:r>
              <a:rPr lang="es-ES" sz="3800" dirty="0" smtClean="0"/>
              <a:t> </a:t>
            </a:r>
            <a:r>
              <a:rPr lang="es-ES" sz="3800" dirty="0" err="1" smtClean="0"/>
              <a:t>task</a:t>
            </a:r>
            <a:r>
              <a:rPr lang="es-ES" sz="3800" dirty="0" smtClean="0"/>
              <a:t> – ML, </a:t>
            </a:r>
            <a:r>
              <a:rPr lang="es-ES" sz="3800" dirty="0" err="1" smtClean="0"/>
              <a:t>lexica</a:t>
            </a:r>
            <a:endParaRPr lang="es-ES" sz="3800" dirty="0" smtClean="0"/>
          </a:p>
          <a:p>
            <a:pPr lvl="1"/>
            <a:endParaRPr lang="es-ES" dirty="0" smtClean="0"/>
          </a:p>
          <a:p>
            <a:pPr lvl="1">
              <a:buNone/>
            </a:pPr>
            <a:r>
              <a:rPr lang="es-ES" sz="3200" dirty="0" smtClean="0"/>
              <a:t>“</a:t>
            </a:r>
            <a:r>
              <a:rPr lang="es-ES" sz="3200" dirty="0" err="1" smtClean="0"/>
              <a:t>The</a:t>
            </a:r>
            <a:r>
              <a:rPr lang="es-ES" sz="3200" dirty="0" smtClean="0"/>
              <a:t> </a:t>
            </a:r>
            <a:r>
              <a:rPr lang="es-ES" sz="3200" dirty="0" err="1" smtClean="0">
                <a:solidFill>
                  <a:srgbClr val="FF0000"/>
                </a:solidFill>
              </a:rPr>
              <a:t>kitten</a:t>
            </a:r>
            <a:r>
              <a:rPr lang="es-ES" sz="3200" dirty="0" smtClean="0"/>
              <a:t> </a:t>
            </a:r>
            <a:r>
              <a:rPr lang="es-ES" sz="3200" dirty="0" err="1" smtClean="0"/>
              <a:t>climbed</a:t>
            </a:r>
            <a:r>
              <a:rPr lang="es-ES" sz="3200" dirty="0" smtClean="0"/>
              <a:t> </a:t>
            </a:r>
            <a:r>
              <a:rPr lang="es-ES" sz="3200" dirty="0" err="1" smtClean="0"/>
              <a:t>into</a:t>
            </a:r>
            <a:r>
              <a:rPr lang="es-ES" sz="3200" dirty="0" smtClean="0"/>
              <a:t> my </a:t>
            </a:r>
            <a:r>
              <a:rPr lang="es-ES" sz="3200" dirty="0" err="1" smtClean="0"/>
              <a:t>lap</a:t>
            </a:r>
            <a:r>
              <a:rPr lang="es-ES" sz="3200" dirty="0" smtClean="0"/>
              <a:t>.” </a:t>
            </a:r>
            <a:r>
              <a:rPr lang="es-ES" sz="3200" dirty="0" smtClean="0">
                <a:sym typeface="Wingdings" pitchFamily="2" charset="2"/>
              </a:rPr>
              <a:t></a:t>
            </a:r>
            <a:r>
              <a:rPr lang="es-ES" sz="3200" dirty="0" smtClean="0"/>
              <a:t>“</a:t>
            </a:r>
            <a:r>
              <a:rPr lang="es-ES" sz="3200" dirty="0" err="1" smtClean="0"/>
              <a:t>kittens</a:t>
            </a:r>
            <a:r>
              <a:rPr lang="es-ES" sz="3200" dirty="0" smtClean="0"/>
              <a:t> are cute”</a:t>
            </a:r>
          </a:p>
          <a:p>
            <a:pPr lvl="1">
              <a:buNone/>
            </a:pPr>
            <a:r>
              <a:rPr lang="es-ES" sz="3200" dirty="0" smtClean="0"/>
              <a:t>“</a:t>
            </a:r>
            <a:r>
              <a:rPr lang="es-ES" sz="3200" dirty="0" err="1" smtClean="0"/>
              <a:t>The</a:t>
            </a:r>
            <a:r>
              <a:rPr lang="es-ES" sz="3200" dirty="0" smtClean="0"/>
              <a:t> </a:t>
            </a:r>
            <a:r>
              <a:rPr lang="es-ES" sz="3200" dirty="0" err="1" smtClean="0">
                <a:solidFill>
                  <a:srgbClr val="FF0000"/>
                </a:solidFill>
              </a:rPr>
              <a:t>pig</a:t>
            </a:r>
            <a:r>
              <a:rPr lang="es-ES" sz="3200" dirty="0" smtClean="0"/>
              <a:t> </a:t>
            </a:r>
            <a:r>
              <a:rPr lang="es-ES" sz="3200" dirty="0" err="1" smtClean="0"/>
              <a:t>climbed</a:t>
            </a:r>
            <a:r>
              <a:rPr lang="es-ES" sz="3200" dirty="0" smtClean="0"/>
              <a:t> </a:t>
            </a:r>
            <a:r>
              <a:rPr lang="es-ES" sz="3200" dirty="0" err="1" smtClean="0"/>
              <a:t>into</a:t>
            </a:r>
            <a:r>
              <a:rPr lang="es-ES" sz="3200" dirty="0" smtClean="0"/>
              <a:t> my </a:t>
            </a:r>
            <a:r>
              <a:rPr lang="es-ES" sz="3200" dirty="0" err="1" smtClean="0"/>
              <a:t>lap</a:t>
            </a:r>
            <a:r>
              <a:rPr lang="es-ES" sz="3200" dirty="0" smtClean="0"/>
              <a:t>.” </a:t>
            </a:r>
            <a:r>
              <a:rPr lang="es-ES" sz="3200" dirty="0" smtClean="0">
                <a:sym typeface="Wingdings" pitchFamily="2" charset="2"/>
              </a:rPr>
              <a:t> “</a:t>
            </a:r>
            <a:r>
              <a:rPr lang="es-ES" sz="3200" dirty="0" err="1" smtClean="0">
                <a:sym typeface="Wingdings" pitchFamily="2" charset="2"/>
              </a:rPr>
              <a:t>pigs</a:t>
            </a:r>
            <a:r>
              <a:rPr lang="es-ES" sz="3200" dirty="0" smtClean="0">
                <a:sym typeface="Wingdings" pitchFamily="2" charset="2"/>
              </a:rPr>
              <a:t> are </a:t>
            </a:r>
            <a:r>
              <a:rPr lang="es-ES" sz="3200" dirty="0" err="1" smtClean="0">
                <a:sym typeface="Wingdings" pitchFamily="2" charset="2"/>
              </a:rPr>
              <a:t>dirty</a:t>
            </a:r>
            <a:r>
              <a:rPr lang="es-ES" sz="3200" dirty="0" smtClean="0">
                <a:sym typeface="Wingdings" pitchFamily="2" charset="2"/>
              </a:rPr>
              <a:t>”</a:t>
            </a:r>
            <a:endParaRPr lang="es-ES" sz="3200" dirty="0" smtClean="0"/>
          </a:p>
          <a:p>
            <a:pPr lvl="1">
              <a:buNone/>
            </a:pPr>
            <a:endParaRPr lang="es-ES" sz="3200" dirty="0" smtClean="0"/>
          </a:p>
          <a:p>
            <a:pPr lvl="1">
              <a:buNone/>
            </a:pPr>
            <a:r>
              <a:rPr lang="es-ES" sz="3200" dirty="0" smtClean="0"/>
              <a:t>“</a:t>
            </a:r>
            <a:r>
              <a:rPr lang="es-ES" sz="3200" dirty="0" err="1" smtClean="0"/>
              <a:t>The</a:t>
            </a:r>
            <a:r>
              <a:rPr lang="es-ES" sz="3200" dirty="0" smtClean="0"/>
              <a:t> </a:t>
            </a:r>
            <a:r>
              <a:rPr lang="es-ES" sz="3200" dirty="0" err="1" smtClean="0"/>
              <a:t>dog</a:t>
            </a:r>
            <a:r>
              <a:rPr lang="es-ES" sz="3200" dirty="0" smtClean="0"/>
              <a:t> </a:t>
            </a:r>
            <a:r>
              <a:rPr lang="es-ES" sz="3200" dirty="0" err="1" smtClean="0"/>
              <a:t>started</a:t>
            </a:r>
            <a:r>
              <a:rPr lang="es-ES" sz="3200" dirty="0" smtClean="0"/>
              <a:t> </a:t>
            </a:r>
            <a:r>
              <a:rPr lang="es-ES" sz="3200" dirty="0" err="1" smtClean="0">
                <a:solidFill>
                  <a:srgbClr val="FF0000"/>
                </a:solidFill>
              </a:rPr>
              <a:t>barking</a:t>
            </a:r>
            <a:r>
              <a:rPr lang="es-ES" sz="3200" dirty="0" smtClean="0">
                <a:solidFill>
                  <a:srgbClr val="FF0000"/>
                </a:solidFill>
              </a:rPr>
              <a:t> </a:t>
            </a:r>
            <a:r>
              <a:rPr lang="es-ES" sz="3200" dirty="0" smtClean="0"/>
              <a:t>as I </a:t>
            </a:r>
            <a:r>
              <a:rPr lang="es-ES" sz="3200" dirty="0" err="1" smtClean="0"/>
              <a:t>approached</a:t>
            </a:r>
            <a:r>
              <a:rPr lang="es-ES" sz="3200" dirty="0" smtClean="0"/>
              <a:t>.” </a:t>
            </a:r>
            <a:r>
              <a:rPr lang="es-ES" sz="3200" dirty="0" smtClean="0">
                <a:sym typeface="Wingdings" pitchFamily="2" charset="2"/>
              </a:rPr>
              <a:t> “</a:t>
            </a:r>
            <a:r>
              <a:rPr lang="es-ES" sz="3200" dirty="0" err="1" smtClean="0">
                <a:sym typeface="Wingdings" pitchFamily="2" charset="2"/>
              </a:rPr>
              <a:t>bark</a:t>
            </a:r>
            <a:r>
              <a:rPr lang="es-ES" sz="3200" dirty="0" smtClean="0">
                <a:sym typeface="Wingdings" pitchFamily="2" charset="2"/>
              </a:rPr>
              <a:t> – </a:t>
            </a:r>
            <a:r>
              <a:rPr lang="es-ES" sz="3200" dirty="0" err="1" smtClean="0">
                <a:sym typeface="Wingdings" pitchFamily="2" charset="2"/>
              </a:rPr>
              <a:t>maybe</a:t>
            </a:r>
            <a:r>
              <a:rPr lang="es-ES" sz="3200" dirty="0" smtClean="0">
                <a:sym typeface="Wingdings" pitchFamily="2" charset="2"/>
              </a:rPr>
              <a:t> bite?”</a:t>
            </a:r>
            <a:endParaRPr lang="es-ES" sz="3200" dirty="0" smtClean="0"/>
          </a:p>
          <a:p>
            <a:pPr lvl="1">
              <a:buNone/>
            </a:pPr>
            <a:r>
              <a:rPr lang="es-ES" sz="3200" dirty="0" smtClean="0"/>
              <a:t>“</a:t>
            </a:r>
            <a:r>
              <a:rPr lang="es-ES" sz="3200" dirty="0" err="1" smtClean="0"/>
              <a:t>The</a:t>
            </a:r>
            <a:r>
              <a:rPr lang="es-ES" sz="3200" dirty="0" smtClean="0"/>
              <a:t> </a:t>
            </a:r>
            <a:r>
              <a:rPr lang="es-ES" sz="3200" dirty="0" err="1" smtClean="0"/>
              <a:t>dog</a:t>
            </a:r>
            <a:r>
              <a:rPr lang="es-ES" sz="3200" dirty="0" smtClean="0"/>
              <a:t> </a:t>
            </a:r>
            <a:r>
              <a:rPr lang="es-ES" sz="3200" dirty="0" err="1" smtClean="0"/>
              <a:t>started</a:t>
            </a:r>
            <a:r>
              <a:rPr lang="es-ES" sz="3200" dirty="0" smtClean="0"/>
              <a:t> </a:t>
            </a:r>
            <a:r>
              <a:rPr lang="es-ES" sz="3200" dirty="0" err="1" smtClean="0">
                <a:solidFill>
                  <a:srgbClr val="FF0000"/>
                </a:solidFill>
              </a:rPr>
              <a:t>wagging</a:t>
            </a:r>
            <a:r>
              <a:rPr lang="es-ES" sz="3200" dirty="0" smtClean="0">
                <a:solidFill>
                  <a:srgbClr val="FF0000"/>
                </a:solidFill>
              </a:rPr>
              <a:t> </a:t>
            </a:r>
            <a:r>
              <a:rPr lang="es-ES" sz="3200" dirty="0" err="1" smtClean="0">
                <a:solidFill>
                  <a:srgbClr val="FF0000"/>
                </a:solidFill>
              </a:rPr>
              <a:t>its</a:t>
            </a:r>
            <a:r>
              <a:rPr lang="es-ES" sz="3200" dirty="0" smtClean="0">
                <a:solidFill>
                  <a:srgbClr val="FF0000"/>
                </a:solidFill>
              </a:rPr>
              <a:t> </a:t>
            </a:r>
            <a:r>
              <a:rPr lang="es-ES" sz="3200" dirty="0" err="1" smtClean="0">
                <a:solidFill>
                  <a:srgbClr val="FF0000"/>
                </a:solidFill>
              </a:rPr>
              <a:t>tail</a:t>
            </a:r>
            <a:r>
              <a:rPr lang="es-ES" sz="3200" dirty="0" smtClean="0">
                <a:solidFill>
                  <a:srgbClr val="FF0000"/>
                </a:solidFill>
              </a:rPr>
              <a:t> </a:t>
            </a:r>
            <a:r>
              <a:rPr lang="es-ES" sz="3200" dirty="0" smtClean="0"/>
              <a:t>as I </a:t>
            </a:r>
            <a:r>
              <a:rPr lang="es-ES" sz="3200" dirty="0" err="1" smtClean="0"/>
              <a:t>approached</a:t>
            </a:r>
            <a:r>
              <a:rPr lang="es-ES" sz="3200" dirty="0" smtClean="0"/>
              <a:t>.” </a:t>
            </a:r>
            <a:r>
              <a:rPr lang="es-ES" sz="3200" dirty="0" smtClean="0">
                <a:sym typeface="Wingdings" pitchFamily="2" charset="2"/>
              </a:rPr>
              <a:t> “</a:t>
            </a:r>
            <a:r>
              <a:rPr lang="es-ES" sz="3200" dirty="0" err="1" smtClean="0">
                <a:sym typeface="Wingdings" pitchFamily="2" charset="2"/>
              </a:rPr>
              <a:t>wagging</a:t>
            </a:r>
            <a:r>
              <a:rPr lang="es-ES" sz="3200" dirty="0" smtClean="0">
                <a:sym typeface="Wingdings" pitchFamily="2" charset="2"/>
              </a:rPr>
              <a:t> – </a:t>
            </a:r>
            <a:r>
              <a:rPr lang="es-ES" sz="3200" dirty="0" err="1" smtClean="0">
                <a:sym typeface="Wingdings" pitchFamily="2" charset="2"/>
              </a:rPr>
              <a:t>happy</a:t>
            </a:r>
            <a:r>
              <a:rPr lang="es-ES" sz="3200" dirty="0" smtClean="0">
                <a:sym typeface="Wingdings" pitchFamily="2" charset="2"/>
              </a:rPr>
              <a:t>”</a:t>
            </a:r>
            <a:endParaRPr lang="es-ES" sz="3200" dirty="0" smtClean="0"/>
          </a:p>
          <a:p>
            <a:pPr lvl="1">
              <a:buNone/>
            </a:pPr>
            <a:endParaRPr lang="es-ES" sz="3200" dirty="0" smtClean="0"/>
          </a:p>
          <a:p>
            <a:pPr lvl="1">
              <a:buNone/>
            </a:pPr>
            <a:r>
              <a:rPr lang="es-ES" sz="3200" dirty="0" smtClean="0"/>
              <a:t>“</a:t>
            </a:r>
            <a:r>
              <a:rPr lang="es-ES" sz="3200" dirty="0" err="1" smtClean="0"/>
              <a:t>The</a:t>
            </a:r>
            <a:r>
              <a:rPr lang="es-ES" sz="3200" dirty="0" smtClean="0"/>
              <a:t> </a:t>
            </a:r>
            <a:r>
              <a:rPr lang="es-ES" sz="3200" dirty="0" err="1" smtClean="0"/>
              <a:t>man</a:t>
            </a:r>
            <a:r>
              <a:rPr lang="es-ES" sz="3200" dirty="0" smtClean="0"/>
              <a:t> </a:t>
            </a:r>
            <a:r>
              <a:rPr lang="es-ES" sz="3200" dirty="0" err="1" smtClean="0"/>
              <a:t>killed</a:t>
            </a:r>
            <a:r>
              <a:rPr lang="es-ES" sz="3200" dirty="0" smtClean="0"/>
              <a:t> </a:t>
            </a:r>
            <a:r>
              <a:rPr lang="es-ES" sz="3200" dirty="0" err="1" smtClean="0"/>
              <a:t>the</a:t>
            </a:r>
            <a:r>
              <a:rPr lang="es-ES" sz="3200" dirty="0" smtClean="0"/>
              <a:t> </a:t>
            </a:r>
            <a:r>
              <a:rPr lang="es-ES" sz="3200" dirty="0" smtClean="0">
                <a:solidFill>
                  <a:srgbClr val="FF0000"/>
                </a:solidFill>
              </a:rPr>
              <a:t>mosquito.</a:t>
            </a:r>
            <a:r>
              <a:rPr lang="es-ES" sz="3200" dirty="0" smtClean="0"/>
              <a:t>” </a:t>
            </a:r>
            <a:r>
              <a:rPr lang="es-ES" sz="3200" dirty="0" smtClean="0">
                <a:sym typeface="Wingdings" pitchFamily="2" charset="2"/>
              </a:rPr>
              <a:t> “mosquito –</a:t>
            </a:r>
            <a:r>
              <a:rPr lang="es-ES" sz="3200" dirty="0" err="1" smtClean="0">
                <a:sym typeface="Wingdings" pitchFamily="2" charset="2"/>
              </a:rPr>
              <a:t>bothering</a:t>
            </a:r>
            <a:r>
              <a:rPr lang="es-ES" sz="3200" dirty="0" smtClean="0">
                <a:sym typeface="Wingdings" pitchFamily="2" charset="2"/>
              </a:rPr>
              <a:t> </a:t>
            </a:r>
            <a:r>
              <a:rPr lang="es-ES" sz="3200" dirty="0" err="1" smtClean="0">
                <a:sym typeface="Wingdings" pitchFamily="2" charset="2"/>
              </a:rPr>
              <a:t>insect</a:t>
            </a:r>
            <a:r>
              <a:rPr lang="es-ES" sz="3200" dirty="0" smtClean="0">
                <a:sym typeface="Wingdings" pitchFamily="2" charset="2"/>
              </a:rPr>
              <a:t>”</a:t>
            </a:r>
            <a:endParaRPr lang="es-ES" sz="3200" dirty="0" smtClean="0"/>
          </a:p>
          <a:p>
            <a:pPr lvl="1">
              <a:buNone/>
            </a:pPr>
            <a:r>
              <a:rPr lang="es-ES" sz="3200" dirty="0" smtClean="0"/>
              <a:t>“</a:t>
            </a:r>
            <a:r>
              <a:rPr lang="es-ES" sz="3200" dirty="0" err="1" smtClean="0"/>
              <a:t>The</a:t>
            </a:r>
            <a:r>
              <a:rPr lang="es-ES" sz="3200" dirty="0" smtClean="0"/>
              <a:t> </a:t>
            </a:r>
            <a:r>
              <a:rPr lang="es-ES" sz="3200" dirty="0" err="1" smtClean="0"/>
              <a:t>man</a:t>
            </a:r>
            <a:r>
              <a:rPr lang="es-ES" sz="3200" dirty="0" smtClean="0"/>
              <a:t> </a:t>
            </a:r>
            <a:r>
              <a:rPr lang="es-ES" sz="3200" dirty="0" err="1" smtClean="0"/>
              <a:t>killed</a:t>
            </a:r>
            <a:r>
              <a:rPr lang="es-ES" sz="3200" dirty="0" smtClean="0"/>
              <a:t> </a:t>
            </a:r>
            <a:r>
              <a:rPr lang="es-ES" sz="3200" dirty="0" err="1" smtClean="0"/>
              <a:t>the</a:t>
            </a:r>
            <a:r>
              <a:rPr lang="es-ES" sz="3200" dirty="0" smtClean="0"/>
              <a:t> </a:t>
            </a:r>
            <a:r>
              <a:rPr lang="es-ES" sz="3200" dirty="0" err="1" smtClean="0">
                <a:solidFill>
                  <a:srgbClr val="FF0000"/>
                </a:solidFill>
              </a:rPr>
              <a:t>woman</a:t>
            </a:r>
            <a:r>
              <a:rPr lang="es-ES" sz="3200" dirty="0" smtClean="0">
                <a:solidFill>
                  <a:srgbClr val="FF0000"/>
                </a:solidFill>
              </a:rPr>
              <a:t>.</a:t>
            </a:r>
            <a:r>
              <a:rPr lang="es-ES" sz="3200" dirty="0" smtClean="0"/>
              <a:t>” </a:t>
            </a:r>
            <a:r>
              <a:rPr lang="es-ES" sz="3200" dirty="0" smtClean="0">
                <a:sym typeface="Wingdings" pitchFamily="2" charset="2"/>
              </a:rPr>
              <a:t> “</a:t>
            </a:r>
            <a:r>
              <a:rPr lang="es-ES" sz="3200" dirty="0" err="1" smtClean="0">
                <a:sym typeface="Wingdings" pitchFamily="2" charset="2"/>
              </a:rPr>
              <a:t>woman</a:t>
            </a:r>
            <a:r>
              <a:rPr lang="es-ES" sz="3200" dirty="0" smtClean="0">
                <a:sym typeface="Wingdings" pitchFamily="2" charset="2"/>
              </a:rPr>
              <a:t> – </a:t>
            </a:r>
            <a:r>
              <a:rPr lang="es-ES" sz="3200" dirty="0" err="1" smtClean="0">
                <a:sym typeface="Wingdings" pitchFamily="2" charset="2"/>
              </a:rPr>
              <a:t>person</a:t>
            </a:r>
            <a:r>
              <a:rPr lang="es-ES" sz="3200" dirty="0" smtClean="0">
                <a:sym typeface="Wingdings" pitchFamily="2" charset="2"/>
              </a:rPr>
              <a:t>; </a:t>
            </a:r>
            <a:r>
              <a:rPr lang="es-ES" sz="3200" dirty="0" err="1" smtClean="0">
                <a:sym typeface="Wingdings" pitchFamily="2" charset="2"/>
              </a:rPr>
              <a:t>against</a:t>
            </a:r>
            <a:r>
              <a:rPr lang="es-ES" sz="3200" dirty="0" smtClean="0">
                <a:sym typeface="Wingdings" pitchFamily="2" charset="2"/>
              </a:rPr>
              <a:t> </a:t>
            </a:r>
            <a:r>
              <a:rPr lang="es-ES" sz="3200" dirty="0" err="1" smtClean="0">
                <a:sym typeface="Wingdings" pitchFamily="2" charset="2"/>
              </a:rPr>
              <a:t>law</a:t>
            </a:r>
            <a:r>
              <a:rPr lang="es-ES" sz="3200" dirty="0" smtClean="0">
                <a:sym typeface="Wingdings" pitchFamily="2" charset="2"/>
              </a:rPr>
              <a:t>”</a:t>
            </a:r>
            <a:endParaRPr lang="es-ES" sz="3200" dirty="0" smtClean="0"/>
          </a:p>
          <a:p>
            <a:pPr lvl="1">
              <a:buNone/>
            </a:pPr>
            <a:endParaRPr lang="es-ES" sz="3200" dirty="0" smtClean="0"/>
          </a:p>
          <a:p>
            <a:pPr lvl="1">
              <a:buNone/>
            </a:pPr>
            <a:r>
              <a:rPr lang="es-ES" sz="3200" dirty="0" smtClean="0"/>
              <a:t>“</a:t>
            </a:r>
            <a:r>
              <a:rPr lang="es-ES" sz="3200" dirty="0" err="1" smtClean="0"/>
              <a:t>I’m</a:t>
            </a:r>
            <a:r>
              <a:rPr lang="es-ES" sz="3200" dirty="0" smtClean="0"/>
              <a:t> </a:t>
            </a:r>
            <a:r>
              <a:rPr lang="es-ES" sz="3200" dirty="0" err="1" smtClean="0"/>
              <a:t>going</a:t>
            </a:r>
            <a:r>
              <a:rPr lang="es-ES" sz="3200" dirty="0" smtClean="0"/>
              <a:t> </a:t>
            </a:r>
            <a:r>
              <a:rPr lang="es-ES" sz="3200" dirty="0" err="1" smtClean="0"/>
              <a:t>to</a:t>
            </a:r>
            <a:r>
              <a:rPr lang="es-ES" sz="3200" dirty="0" smtClean="0"/>
              <a:t> a </a:t>
            </a:r>
            <a:r>
              <a:rPr lang="es-ES" sz="3200" dirty="0" err="1" smtClean="0"/>
              <a:t>family</a:t>
            </a:r>
            <a:r>
              <a:rPr lang="es-ES" sz="3200" dirty="0" smtClean="0"/>
              <a:t> </a:t>
            </a:r>
            <a:r>
              <a:rPr lang="es-ES" sz="3200" dirty="0" err="1" smtClean="0"/>
              <a:t>party</a:t>
            </a:r>
            <a:r>
              <a:rPr lang="es-ES" sz="3200" dirty="0" smtClean="0"/>
              <a:t> </a:t>
            </a:r>
            <a:r>
              <a:rPr lang="es-ES" sz="3200" dirty="0" err="1" smtClean="0"/>
              <a:t>because</a:t>
            </a:r>
            <a:r>
              <a:rPr lang="es-ES" sz="3200" dirty="0" smtClean="0"/>
              <a:t> my </a:t>
            </a:r>
            <a:r>
              <a:rPr lang="es-ES" sz="3200" dirty="0" err="1" smtClean="0"/>
              <a:t>mother</a:t>
            </a:r>
            <a:r>
              <a:rPr lang="es-ES" sz="3200" dirty="0" smtClean="0"/>
              <a:t> </a:t>
            </a:r>
            <a:r>
              <a:rPr lang="es-ES" sz="3200" dirty="0" err="1" smtClean="0"/>
              <a:t>obliges</a:t>
            </a:r>
            <a:r>
              <a:rPr lang="es-ES" sz="3200" dirty="0" smtClean="0"/>
              <a:t> me </a:t>
            </a:r>
            <a:r>
              <a:rPr lang="es-ES" sz="3200" dirty="0" err="1" smtClean="0"/>
              <a:t>to</a:t>
            </a:r>
            <a:r>
              <a:rPr lang="es-ES" sz="3200" dirty="0" smtClean="0"/>
              <a:t>.”</a:t>
            </a:r>
          </a:p>
          <a:p>
            <a:pPr lvl="1">
              <a:buNone/>
            </a:pPr>
            <a:endParaRPr lang="es-ES" dirty="0" smtClean="0"/>
          </a:p>
          <a:p>
            <a:r>
              <a:rPr lang="es-ES" sz="3800" dirty="0" err="1" smtClean="0">
                <a:solidFill>
                  <a:schemeClr val="tx1"/>
                </a:solidFill>
              </a:rPr>
              <a:t>Polarity</a:t>
            </a:r>
            <a:r>
              <a:rPr lang="es-ES" sz="3800" dirty="0" smtClean="0">
                <a:solidFill>
                  <a:schemeClr val="tx1"/>
                </a:solidFill>
              </a:rPr>
              <a:t> of </a:t>
            </a:r>
            <a:r>
              <a:rPr lang="es-ES" sz="3800" dirty="0" err="1" smtClean="0">
                <a:solidFill>
                  <a:schemeClr val="tx1"/>
                </a:solidFill>
              </a:rPr>
              <a:t>the</a:t>
            </a:r>
            <a:r>
              <a:rPr lang="es-ES" sz="3800" dirty="0" smtClean="0">
                <a:solidFill>
                  <a:schemeClr val="tx1"/>
                </a:solidFill>
              </a:rPr>
              <a:t> </a:t>
            </a:r>
            <a:r>
              <a:rPr lang="es-ES" sz="3800" dirty="0" err="1" smtClean="0">
                <a:solidFill>
                  <a:schemeClr val="tx1"/>
                </a:solidFill>
              </a:rPr>
              <a:t>sentiment</a:t>
            </a:r>
            <a:r>
              <a:rPr lang="es-ES" sz="3800" dirty="0" smtClean="0">
                <a:solidFill>
                  <a:schemeClr val="tx1"/>
                </a:solidFill>
              </a:rPr>
              <a:t> </a:t>
            </a:r>
            <a:r>
              <a:rPr lang="es-ES" sz="3800" dirty="0" err="1" smtClean="0">
                <a:solidFill>
                  <a:schemeClr val="tx1"/>
                </a:solidFill>
              </a:rPr>
              <a:t>depends</a:t>
            </a:r>
            <a:r>
              <a:rPr lang="es-ES" sz="3800" dirty="0" smtClean="0">
                <a:solidFill>
                  <a:schemeClr val="tx1"/>
                </a:solidFill>
              </a:rPr>
              <a:t> </a:t>
            </a:r>
            <a:r>
              <a:rPr lang="es-ES" sz="3800" dirty="0" err="1" smtClean="0">
                <a:solidFill>
                  <a:schemeClr val="tx1"/>
                </a:solidFill>
              </a:rPr>
              <a:t>on</a:t>
            </a:r>
            <a:r>
              <a:rPr lang="es-ES" sz="3800" dirty="0" smtClean="0">
                <a:solidFill>
                  <a:schemeClr val="tx1"/>
                </a:solidFill>
              </a:rPr>
              <a:t> </a:t>
            </a:r>
            <a:r>
              <a:rPr lang="es-ES" sz="3800" dirty="0" err="1" smtClean="0">
                <a:solidFill>
                  <a:schemeClr val="tx1"/>
                </a:solidFill>
              </a:rPr>
              <a:t>the</a:t>
            </a:r>
            <a:r>
              <a:rPr lang="es-ES" sz="3800" dirty="0" smtClean="0">
                <a:solidFill>
                  <a:schemeClr val="tx1"/>
                </a:solidFill>
              </a:rPr>
              <a:t> </a:t>
            </a:r>
            <a:r>
              <a:rPr lang="es-ES" sz="4500" dirty="0" err="1" smtClean="0">
                <a:solidFill>
                  <a:srgbClr val="FF0000"/>
                </a:solidFill>
              </a:rPr>
              <a:t>characteristics</a:t>
            </a:r>
            <a:r>
              <a:rPr lang="es-ES" sz="4500" dirty="0" smtClean="0">
                <a:solidFill>
                  <a:srgbClr val="FF0000"/>
                </a:solidFill>
              </a:rPr>
              <a:t> </a:t>
            </a:r>
            <a:r>
              <a:rPr lang="es-ES" sz="3800" dirty="0" smtClean="0">
                <a:solidFill>
                  <a:schemeClr val="tx1"/>
                </a:solidFill>
              </a:rPr>
              <a:t>of </a:t>
            </a:r>
            <a:r>
              <a:rPr lang="es-ES" sz="3800" dirty="0" err="1" smtClean="0">
                <a:solidFill>
                  <a:schemeClr val="tx1"/>
                </a:solidFill>
              </a:rPr>
              <a:t>the</a:t>
            </a:r>
            <a:r>
              <a:rPr lang="es-ES" sz="3800" dirty="0" smtClean="0">
                <a:solidFill>
                  <a:schemeClr val="tx1"/>
                </a:solidFill>
              </a:rPr>
              <a:t> </a:t>
            </a:r>
            <a:r>
              <a:rPr lang="es-ES" sz="4500" dirty="0" smtClean="0">
                <a:solidFill>
                  <a:srgbClr val="FF0000"/>
                </a:solidFill>
              </a:rPr>
              <a:t>actor, </a:t>
            </a:r>
            <a:r>
              <a:rPr lang="es-ES" sz="4500" dirty="0" err="1" smtClean="0">
                <a:solidFill>
                  <a:srgbClr val="FF0000"/>
                </a:solidFill>
              </a:rPr>
              <a:t>action</a:t>
            </a:r>
            <a:r>
              <a:rPr lang="es-ES" sz="4500" dirty="0" smtClean="0">
                <a:solidFill>
                  <a:srgbClr val="FF0000"/>
                </a:solidFill>
              </a:rPr>
              <a:t> </a:t>
            </a:r>
            <a:r>
              <a:rPr lang="es-ES" sz="4500" dirty="0" err="1" smtClean="0">
                <a:solidFill>
                  <a:srgbClr val="FF0000"/>
                </a:solidFill>
              </a:rPr>
              <a:t>or</a:t>
            </a:r>
            <a:r>
              <a:rPr lang="es-ES" sz="4500" dirty="0" smtClean="0">
                <a:solidFill>
                  <a:srgbClr val="FF0000"/>
                </a:solidFill>
              </a:rPr>
              <a:t> </a:t>
            </a:r>
            <a:r>
              <a:rPr lang="es-ES" sz="4500" dirty="0" err="1" smtClean="0">
                <a:solidFill>
                  <a:srgbClr val="FF0000"/>
                </a:solidFill>
              </a:rPr>
              <a:t>object</a:t>
            </a:r>
            <a:r>
              <a:rPr lang="es-ES" sz="4500" dirty="0" smtClean="0">
                <a:solidFill>
                  <a:schemeClr val="tx1"/>
                </a:solidFill>
              </a:rPr>
              <a:t> </a:t>
            </a:r>
            <a:r>
              <a:rPr lang="es-ES" sz="3800" dirty="0" smtClean="0">
                <a:solidFill>
                  <a:schemeClr val="tx1"/>
                </a:solidFill>
              </a:rPr>
              <a:t>of </a:t>
            </a:r>
            <a:r>
              <a:rPr lang="es-ES" sz="3800" dirty="0" err="1" smtClean="0">
                <a:solidFill>
                  <a:schemeClr val="tx1"/>
                </a:solidFill>
              </a:rPr>
              <a:t>event</a:t>
            </a:r>
            <a:r>
              <a:rPr lang="es-ES" sz="3800" dirty="0" smtClean="0">
                <a:solidFill>
                  <a:schemeClr val="tx1"/>
                </a:solidFill>
              </a:rPr>
              <a:t> (</a:t>
            </a:r>
            <a:r>
              <a:rPr lang="es-ES" sz="3800" dirty="0" err="1" smtClean="0">
                <a:solidFill>
                  <a:schemeClr val="tx1"/>
                </a:solidFill>
              </a:rPr>
              <a:t>small</a:t>
            </a:r>
            <a:r>
              <a:rPr lang="es-ES" sz="3800" dirty="0" smtClean="0">
                <a:solidFill>
                  <a:schemeClr val="tx1"/>
                </a:solidFill>
              </a:rPr>
              <a:t> </a:t>
            </a:r>
            <a:r>
              <a:rPr lang="es-ES" sz="3800" dirty="0" err="1" smtClean="0">
                <a:solidFill>
                  <a:schemeClr val="tx1"/>
                </a:solidFill>
              </a:rPr>
              <a:t>lex</a:t>
            </a:r>
            <a:r>
              <a:rPr lang="es-ES" sz="3800" dirty="0" smtClean="0">
                <a:solidFill>
                  <a:schemeClr val="tx1"/>
                </a:solidFill>
              </a:rPr>
              <a:t>. </a:t>
            </a:r>
            <a:r>
              <a:rPr lang="es-ES" sz="3800" dirty="0" err="1" smtClean="0">
                <a:solidFill>
                  <a:schemeClr val="tx1"/>
                </a:solidFill>
              </a:rPr>
              <a:t>differences</a:t>
            </a:r>
            <a:r>
              <a:rPr lang="es-ES" sz="3800" dirty="0" smtClean="0">
                <a:solidFill>
                  <a:schemeClr val="tx1"/>
                </a:solidFill>
              </a:rPr>
              <a:t>)</a:t>
            </a:r>
          </a:p>
          <a:p>
            <a:pPr lvl="1">
              <a:buNone/>
            </a:pPr>
            <a:endParaRPr lang="es-ES" dirty="0"/>
          </a:p>
        </p:txBody>
      </p:sp>
      <p:sp>
        <p:nvSpPr>
          <p:cNvPr id="8" name="7 Rectángulo"/>
          <p:cNvSpPr/>
          <p:nvPr/>
        </p:nvSpPr>
        <p:spPr>
          <a:xfrm>
            <a:off x="251520" y="2276872"/>
            <a:ext cx="8640960" cy="316835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8601643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s-ES" dirty="0" err="1" smtClean="0"/>
              <a:t>Implicit</a:t>
            </a:r>
            <a:r>
              <a:rPr lang="es-ES" dirty="0" smtClean="0"/>
              <a:t> </a:t>
            </a:r>
            <a:r>
              <a:rPr lang="es-ES" dirty="0" err="1" smtClean="0"/>
              <a:t>sentiment</a:t>
            </a:r>
            <a:r>
              <a:rPr lang="es-ES" dirty="0" smtClean="0"/>
              <a:t> </a:t>
            </a:r>
            <a:r>
              <a:rPr lang="es-ES" dirty="0" err="1" smtClean="0"/>
              <a:t>detection</a:t>
            </a:r>
            <a:r>
              <a:rPr lang="es-ES" dirty="0" smtClean="0"/>
              <a:t> - </a:t>
            </a:r>
            <a:r>
              <a:rPr lang="es-ES" dirty="0" err="1" smtClean="0"/>
              <a:t>Emotion</a:t>
            </a:r>
            <a:r>
              <a:rPr lang="es-ES" dirty="0" smtClean="0"/>
              <a:t> </a:t>
            </a:r>
            <a:r>
              <a:rPr lang="es-ES" dirty="0" err="1" smtClean="0"/>
              <a:t>triggers</a:t>
            </a:r>
            <a:endParaRPr lang="es-ES" dirty="0"/>
          </a:p>
        </p:txBody>
      </p:sp>
      <p:sp>
        <p:nvSpPr>
          <p:cNvPr id="10243" name="Rectangle 3"/>
          <p:cNvSpPr>
            <a:spLocks noGrp="1" noChangeArrowheads="1"/>
          </p:cNvSpPr>
          <p:nvPr>
            <p:ph sz="quarter" idx="1"/>
          </p:nvPr>
        </p:nvSpPr>
        <p:spPr>
          <a:xfrm>
            <a:off x="539552" y="2708920"/>
            <a:ext cx="7869237" cy="2740025"/>
          </a:xfrm>
        </p:spPr>
        <p:txBody>
          <a:bodyPr>
            <a:noAutofit/>
          </a:bodyPr>
          <a:lstStyle/>
          <a:p>
            <a:r>
              <a:rPr lang="en-US" sz="1400" dirty="0" smtClean="0"/>
              <a:t>What is said explicitly in the text vs. what is intended</a:t>
            </a:r>
          </a:p>
          <a:p>
            <a:r>
              <a:rPr lang="en-US" sz="1400" dirty="0" smtClean="0"/>
              <a:t>Values authors </a:t>
            </a:r>
            <a:r>
              <a:rPr lang="en-US" sz="1400" dirty="0" smtClean="0">
                <a:solidFill>
                  <a:srgbClr val="FF0000"/>
                </a:solidFill>
              </a:rPr>
              <a:t>appeal to</a:t>
            </a:r>
            <a:r>
              <a:rPr lang="en-US" sz="1400" dirty="0" smtClean="0"/>
              <a:t>/readers </a:t>
            </a:r>
            <a:r>
              <a:rPr lang="en-US" sz="1400" dirty="0" smtClean="0">
                <a:solidFill>
                  <a:srgbClr val="FF0000"/>
                </a:solidFill>
              </a:rPr>
              <a:t>interpret</a:t>
            </a:r>
          </a:p>
          <a:p>
            <a:pPr>
              <a:buNone/>
            </a:pPr>
            <a:endParaRPr lang="en-US" sz="1400" dirty="0" smtClean="0"/>
          </a:p>
          <a:p>
            <a:pPr>
              <a:buFont typeface="Wingdings" pitchFamily="2" charset="2"/>
              <a:buNone/>
            </a:pPr>
            <a:r>
              <a:rPr lang="en-US" sz="1400" dirty="0" smtClean="0">
                <a:solidFill>
                  <a:srgbClr val="FF0000"/>
                </a:solidFill>
              </a:rPr>
              <a:t>“Emotion </a:t>
            </a:r>
            <a:r>
              <a:rPr lang="en-US" sz="1400" dirty="0">
                <a:solidFill>
                  <a:srgbClr val="FF0000"/>
                </a:solidFill>
              </a:rPr>
              <a:t>trigger</a:t>
            </a:r>
            <a:r>
              <a:rPr lang="en-US" sz="1400" dirty="0" smtClean="0">
                <a:solidFill>
                  <a:srgbClr val="FF0000"/>
                </a:solidFill>
              </a:rPr>
              <a:t>” </a:t>
            </a:r>
            <a:r>
              <a:rPr lang="en-US" sz="1400" dirty="0" smtClean="0"/>
              <a:t>- word </a:t>
            </a:r>
            <a:r>
              <a:rPr lang="en-US" sz="1400" dirty="0"/>
              <a:t>or idea </a:t>
            </a:r>
            <a:r>
              <a:rPr lang="en-US" sz="1400" dirty="0" smtClean="0"/>
              <a:t>that:</a:t>
            </a:r>
          </a:p>
          <a:p>
            <a:r>
              <a:rPr lang="en-US" sz="1400" dirty="0" smtClean="0"/>
              <a:t>is connected </a:t>
            </a:r>
            <a:r>
              <a:rPr lang="en-US" sz="1400" dirty="0"/>
              <a:t>to general human needs and motivations </a:t>
            </a:r>
            <a:endParaRPr lang="en-US" sz="1400" dirty="0" smtClean="0"/>
          </a:p>
          <a:p>
            <a:r>
              <a:rPr lang="en-US" sz="1400" dirty="0" smtClean="0"/>
              <a:t>depends on </a:t>
            </a:r>
            <a:r>
              <a:rPr lang="en-US" sz="1400" dirty="0"/>
              <a:t>the reader’s interests, cultural, educational and social </a:t>
            </a:r>
            <a:r>
              <a:rPr lang="en-US" sz="1400" dirty="0" smtClean="0"/>
              <a:t>factors</a:t>
            </a:r>
          </a:p>
          <a:p>
            <a:r>
              <a:rPr lang="en-US" sz="1400" dirty="0" smtClean="0"/>
              <a:t>relates </a:t>
            </a:r>
            <a:r>
              <a:rPr lang="en-US" sz="1400" dirty="0"/>
              <a:t>to general human needs and motivations </a:t>
            </a:r>
            <a:endParaRPr lang="en-US" sz="1400" dirty="0" smtClean="0"/>
          </a:p>
          <a:p>
            <a:pPr>
              <a:buNone/>
            </a:pPr>
            <a:endParaRPr lang="en-US" sz="1400" dirty="0" smtClean="0"/>
          </a:p>
          <a:p>
            <a:pPr>
              <a:buNone/>
            </a:pPr>
            <a:r>
              <a:rPr lang="en-US" sz="1400" dirty="0" smtClean="0"/>
              <a:t>leads </a:t>
            </a:r>
            <a:r>
              <a:rPr lang="en-US" sz="1400" dirty="0"/>
              <a:t>to an emotional interpretation of a given text.</a:t>
            </a:r>
            <a:r>
              <a:rPr lang="es-ES" sz="1400" dirty="0"/>
              <a:t> </a:t>
            </a:r>
            <a:r>
              <a:rPr lang="es-ES" sz="1400" dirty="0" smtClean="0"/>
              <a:t>(</a:t>
            </a:r>
            <a:r>
              <a:rPr lang="es-ES" sz="1400" dirty="0" err="1" smtClean="0"/>
              <a:t>e.g.</a:t>
            </a:r>
            <a:r>
              <a:rPr lang="es-ES" sz="1400" dirty="0" smtClean="0"/>
              <a:t> “</a:t>
            </a:r>
            <a:r>
              <a:rPr lang="es-ES" sz="1400" dirty="0" err="1" smtClean="0"/>
              <a:t>war</a:t>
            </a:r>
            <a:r>
              <a:rPr lang="es-ES" sz="1400" dirty="0" smtClean="0"/>
              <a:t>”, “</a:t>
            </a:r>
            <a:r>
              <a:rPr lang="es-ES" sz="1400" dirty="0" err="1" smtClean="0"/>
              <a:t>hunger</a:t>
            </a:r>
            <a:r>
              <a:rPr lang="es-ES" sz="1400" dirty="0" smtClean="0"/>
              <a:t>”, “</a:t>
            </a:r>
            <a:r>
              <a:rPr lang="es-ES" sz="1400" dirty="0" err="1" smtClean="0"/>
              <a:t>job</a:t>
            </a:r>
            <a:r>
              <a:rPr lang="es-ES" sz="1400" dirty="0" smtClean="0"/>
              <a:t> </a:t>
            </a:r>
            <a:r>
              <a:rPr lang="es-ES" sz="1400" dirty="0" err="1" smtClean="0"/>
              <a:t>loss</a:t>
            </a:r>
            <a:r>
              <a:rPr lang="es-ES" sz="1400" dirty="0" smtClean="0"/>
              <a:t>”) </a:t>
            </a:r>
            <a:r>
              <a:rPr lang="en-US" sz="1400" i="1" dirty="0" smtClean="0"/>
              <a:t>(</a:t>
            </a:r>
            <a:r>
              <a:rPr lang="en-US" sz="1400" i="1" dirty="0" err="1" smtClean="0"/>
              <a:t>Balahur</a:t>
            </a:r>
            <a:r>
              <a:rPr lang="en-US" sz="1400" i="1" dirty="0" smtClean="0"/>
              <a:t> et al., AISB 2008) </a:t>
            </a:r>
            <a:endParaRPr lang="es-ES" sz="1400" i="1" dirty="0"/>
          </a:p>
        </p:txBody>
      </p:sp>
      <p:sp>
        <p:nvSpPr>
          <p:cNvPr id="7" name="6 Rectángulo"/>
          <p:cNvSpPr/>
          <p:nvPr/>
        </p:nvSpPr>
        <p:spPr>
          <a:xfrm>
            <a:off x="251520" y="2564904"/>
            <a:ext cx="8496944" cy="3528392"/>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8424287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568" y="1268760"/>
            <a:ext cx="7369175" cy="790228"/>
          </a:xfrm>
        </p:spPr>
        <p:txBody>
          <a:bodyPr>
            <a:normAutofit fontScale="90000"/>
          </a:bodyPr>
          <a:lstStyle/>
          <a:p>
            <a:r>
              <a:rPr lang="es-ES" dirty="0" err="1" smtClean="0"/>
              <a:t>Implicit</a:t>
            </a:r>
            <a:r>
              <a:rPr lang="es-ES" dirty="0" smtClean="0"/>
              <a:t> </a:t>
            </a:r>
            <a:r>
              <a:rPr lang="es-ES" dirty="0" err="1" smtClean="0"/>
              <a:t>sentiment</a:t>
            </a:r>
            <a:r>
              <a:rPr lang="es-ES" dirty="0" smtClean="0"/>
              <a:t> </a:t>
            </a:r>
            <a:r>
              <a:rPr lang="es-ES" dirty="0" err="1" smtClean="0"/>
              <a:t>detection</a:t>
            </a:r>
            <a:r>
              <a:rPr lang="es-ES" dirty="0" smtClean="0"/>
              <a:t> – </a:t>
            </a:r>
            <a:br>
              <a:rPr lang="es-ES" dirty="0" smtClean="0"/>
            </a:br>
            <a:r>
              <a:rPr lang="es-ES" dirty="0" err="1" smtClean="0"/>
              <a:t>Emotion</a:t>
            </a:r>
            <a:r>
              <a:rPr lang="es-ES" dirty="0" smtClean="0"/>
              <a:t> </a:t>
            </a:r>
            <a:r>
              <a:rPr lang="es-ES" dirty="0" err="1"/>
              <a:t>triggers</a:t>
            </a:r>
            <a:r>
              <a:rPr lang="es-ES" dirty="0"/>
              <a:t> </a:t>
            </a:r>
            <a:r>
              <a:rPr lang="es-ES" dirty="0" smtClean="0"/>
              <a:t>lexical </a:t>
            </a:r>
            <a:r>
              <a:rPr lang="es-ES" dirty="0" err="1" smtClean="0"/>
              <a:t>database</a:t>
            </a:r>
            <a:r>
              <a:rPr lang="es-ES" dirty="0" smtClean="0"/>
              <a:t> </a:t>
            </a:r>
            <a:r>
              <a:rPr lang="es-ES" dirty="0"/>
              <a:t>(I)</a:t>
            </a:r>
          </a:p>
        </p:txBody>
      </p:sp>
      <p:sp>
        <p:nvSpPr>
          <p:cNvPr id="12291" name="Rectangle 3"/>
          <p:cNvSpPr>
            <a:spLocks noGrp="1" noChangeArrowheads="1"/>
          </p:cNvSpPr>
          <p:nvPr>
            <p:ph sz="quarter" idx="1"/>
          </p:nvPr>
        </p:nvSpPr>
        <p:spPr>
          <a:xfrm>
            <a:off x="323528" y="2060848"/>
            <a:ext cx="8503920" cy="4572000"/>
          </a:xfrm>
        </p:spPr>
        <p:txBody>
          <a:bodyPr>
            <a:normAutofit/>
          </a:bodyPr>
          <a:lstStyle/>
          <a:p>
            <a:r>
              <a:rPr lang="es-ES" sz="1600" dirty="0" err="1" smtClean="0"/>
              <a:t>Based</a:t>
            </a:r>
            <a:r>
              <a:rPr lang="es-ES" sz="1600" dirty="0" smtClean="0"/>
              <a:t> </a:t>
            </a:r>
            <a:r>
              <a:rPr lang="es-ES" sz="1600" dirty="0" err="1" smtClean="0"/>
              <a:t>on</a:t>
            </a:r>
            <a:r>
              <a:rPr lang="es-ES" sz="1600" dirty="0" smtClean="0"/>
              <a:t> 3 </a:t>
            </a:r>
            <a:r>
              <a:rPr lang="es-ES" sz="1600" dirty="0" err="1" smtClean="0"/>
              <a:t>theories</a:t>
            </a:r>
            <a:r>
              <a:rPr lang="es-ES" sz="1600" dirty="0" smtClean="0"/>
              <a:t>:</a:t>
            </a:r>
          </a:p>
          <a:p>
            <a:pPr lvl="1"/>
            <a:r>
              <a:rPr lang="es-ES" sz="1600" dirty="0" err="1" smtClean="0"/>
              <a:t>Theory</a:t>
            </a:r>
            <a:r>
              <a:rPr lang="es-ES" sz="1600" dirty="0" smtClean="0"/>
              <a:t> of </a:t>
            </a:r>
            <a:r>
              <a:rPr lang="es-ES" sz="1600" dirty="0" err="1" smtClean="0"/>
              <a:t>relevance</a:t>
            </a:r>
            <a:r>
              <a:rPr lang="es-ES" sz="1600" dirty="0" smtClean="0"/>
              <a:t> (</a:t>
            </a:r>
            <a:r>
              <a:rPr lang="es-ES" sz="1600" dirty="0" err="1" smtClean="0"/>
              <a:t>Sperber</a:t>
            </a:r>
            <a:r>
              <a:rPr lang="es-ES" sz="1600" dirty="0" smtClean="0"/>
              <a:t> and Wilson, 2000)</a:t>
            </a:r>
          </a:p>
          <a:p>
            <a:pPr lvl="1"/>
            <a:r>
              <a:rPr lang="es-ES" sz="1600" dirty="0" err="1" smtClean="0"/>
              <a:t>Maslow’s</a:t>
            </a:r>
            <a:r>
              <a:rPr lang="es-ES" sz="1600" dirty="0" smtClean="0"/>
              <a:t> </a:t>
            </a:r>
            <a:r>
              <a:rPr lang="es-ES" sz="1600" dirty="0" err="1" smtClean="0"/>
              <a:t>pyramid</a:t>
            </a:r>
            <a:r>
              <a:rPr lang="es-ES" sz="1600" dirty="0" smtClean="0"/>
              <a:t> of </a:t>
            </a:r>
            <a:r>
              <a:rPr lang="es-ES" sz="1600" dirty="0" err="1" smtClean="0"/>
              <a:t>human</a:t>
            </a:r>
            <a:r>
              <a:rPr lang="es-ES" sz="1600" dirty="0" smtClean="0"/>
              <a:t> </a:t>
            </a:r>
            <a:r>
              <a:rPr lang="es-ES" sz="1600" dirty="0" err="1" smtClean="0"/>
              <a:t>needs</a:t>
            </a:r>
            <a:r>
              <a:rPr lang="es-ES" sz="1600" dirty="0" smtClean="0"/>
              <a:t> and </a:t>
            </a:r>
            <a:r>
              <a:rPr lang="es-ES" sz="1600" dirty="0" err="1" smtClean="0"/>
              <a:t>motivations</a:t>
            </a:r>
            <a:r>
              <a:rPr lang="es-ES" sz="1600" dirty="0" smtClean="0"/>
              <a:t> </a:t>
            </a:r>
          </a:p>
          <a:p>
            <a:pPr lvl="1"/>
            <a:r>
              <a:rPr lang="es-ES" sz="1600" dirty="0" smtClean="0"/>
              <a:t>Max-</a:t>
            </a:r>
            <a:r>
              <a:rPr lang="es-ES" sz="1600" dirty="0" err="1" smtClean="0"/>
              <a:t>Neef’s</a:t>
            </a:r>
            <a:r>
              <a:rPr lang="es-ES" sz="1600" dirty="0" smtClean="0"/>
              <a:t> </a:t>
            </a:r>
            <a:r>
              <a:rPr lang="es-ES" sz="1600" dirty="0" err="1" smtClean="0"/>
              <a:t>matrix</a:t>
            </a:r>
            <a:r>
              <a:rPr lang="es-ES" sz="1600" dirty="0" smtClean="0"/>
              <a:t> of </a:t>
            </a:r>
            <a:r>
              <a:rPr lang="es-ES" sz="1600" dirty="0" err="1" smtClean="0"/>
              <a:t>human</a:t>
            </a:r>
            <a:r>
              <a:rPr lang="es-ES" sz="1600" dirty="0" smtClean="0"/>
              <a:t> </a:t>
            </a:r>
            <a:r>
              <a:rPr lang="es-ES" sz="1600" dirty="0" err="1" smtClean="0"/>
              <a:t>needs</a:t>
            </a:r>
            <a:endParaRPr lang="es-ES" sz="1600" dirty="0" smtClean="0"/>
          </a:p>
          <a:p>
            <a:r>
              <a:rPr lang="es-ES" sz="1600" dirty="0" err="1" smtClean="0"/>
              <a:t>For</a:t>
            </a:r>
            <a:r>
              <a:rPr lang="es-ES" sz="1600" dirty="0" smtClean="0"/>
              <a:t> </a:t>
            </a:r>
            <a:r>
              <a:rPr lang="es-ES" sz="1600" dirty="0" err="1"/>
              <a:t>English</a:t>
            </a:r>
            <a:r>
              <a:rPr lang="es-ES" sz="1600" dirty="0"/>
              <a:t> and </a:t>
            </a:r>
            <a:r>
              <a:rPr lang="es-ES" sz="1600" dirty="0" err="1" smtClean="0"/>
              <a:t>Spanish</a:t>
            </a:r>
            <a:r>
              <a:rPr lang="es-ES" sz="1600" dirty="0" smtClean="0"/>
              <a:t>:</a:t>
            </a:r>
            <a:endParaRPr lang="es-ES" sz="1600" dirty="0"/>
          </a:p>
          <a:p>
            <a:pPr lvl="1"/>
            <a:r>
              <a:rPr lang="es-ES" sz="1600" dirty="0" err="1"/>
              <a:t>Core</a:t>
            </a:r>
            <a:r>
              <a:rPr lang="es-ES" sz="1600" dirty="0"/>
              <a:t> of </a:t>
            </a:r>
            <a:r>
              <a:rPr lang="es-ES" sz="1600" dirty="0" err="1"/>
              <a:t>terms</a:t>
            </a:r>
            <a:r>
              <a:rPr lang="es-ES" sz="1600" dirty="0"/>
              <a:t> </a:t>
            </a:r>
            <a:r>
              <a:rPr lang="es-ES" sz="1600" dirty="0" smtClean="0"/>
              <a:t>- </a:t>
            </a:r>
            <a:r>
              <a:rPr lang="es-ES" sz="1600" dirty="0" err="1" smtClean="0"/>
              <a:t>English</a:t>
            </a:r>
            <a:endParaRPr lang="es-ES" sz="1600" dirty="0"/>
          </a:p>
          <a:p>
            <a:pPr lvl="1"/>
            <a:r>
              <a:rPr lang="es-ES" sz="1600" dirty="0" err="1"/>
              <a:t>Expand</a:t>
            </a:r>
            <a:r>
              <a:rPr lang="es-ES" sz="1600" dirty="0"/>
              <a:t> </a:t>
            </a:r>
            <a:r>
              <a:rPr lang="es-ES" sz="1600" dirty="0" err="1"/>
              <a:t>with</a:t>
            </a:r>
            <a:r>
              <a:rPr lang="es-ES" sz="1600" dirty="0"/>
              <a:t>: </a:t>
            </a:r>
            <a:r>
              <a:rPr lang="es-ES" sz="1600" dirty="0" err="1"/>
              <a:t>WordNet</a:t>
            </a:r>
            <a:r>
              <a:rPr lang="es-ES" sz="1600" dirty="0"/>
              <a:t> </a:t>
            </a:r>
            <a:r>
              <a:rPr lang="es-ES" sz="1600" dirty="0" smtClean="0"/>
              <a:t>, </a:t>
            </a:r>
            <a:r>
              <a:rPr lang="es-ES" sz="1600" dirty="0" err="1" smtClean="0"/>
              <a:t>Nomlex</a:t>
            </a:r>
            <a:endParaRPr lang="es-ES" sz="1600" dirty="0" smtClean="0"/>
          </a:p>
          <a:p>
            <a:pPr lvl="1"/>
            <a:r>
              <a:rPr lang="es-ES" sz="1600" dirty="0" err="1" smtClean="0"/>
              <a:t>Mapped</a:t>
            </a:r>
            <a:r>
              <a:rPr lang="es-ES" sz="1600" dirty="0" smtClean="0"/>
              <a:t> </a:t>
            </a:r>
            <a:r>
              <a:rPr lang="es-ES" sz="1600" dirty="0" err="1" smtClean="0"/>
              <a:t>to</a:t>
            </a:r>
            <a:r>
              <a:rPr lang="es-ES" sz="1600" dirty="0" smtClean="0"/>
              <a:t> </a:t>
            </a:r>
            <a:r>
              <a:rPr lang="es-ES" sz="1600" dirty="0" err="1" smtClean="0"/>
              <a:t>Spanish</a:t>
            </a:r>
            <a:r>
              <a:rPr lang="es-ES" sz="1600" dirty="0" smtClean="0"/>
              <a:t> (</a:t>
            </a:r>
            <a:r>
              <a:rPr lang="es-ES" sz="1600" dirty="0" err="1" smtClean="0"/>
              <a:t>EuroWordNet</a:t>
            </a:r>
            <a:r>
              <a:rPr lang="es-ES" sz="1600" dirty="0" smtClean="0"/>
              <a:t>)</a:t>
            </a:r>
          </a:p>
          <a:p>
            <a:pPr lvl="1"/>
            <a:r>
              <a:rPr lang="es-ES" sz="1600" dirty="0" smtClean="0"/>
              <a:t>Extended </a:t>
            </a:r>
            <a:r>
              <a:rPr lang="es-ES" sz="1600" dirty="0" err="1" smtClean="0"/>
              <a:t>to</a:t>
            </a:r>
            <a:r>
              <a:rPr lang="es-ES" sz="1600" dirty="0" smtClean="0"/>
              <a:t> </a:t>
            </a:r>
            <a:r>
              <a:rPr lang="es-ES" sz="1600" dirty="0" err="1" smtClean="0"/>
              <a:t>culture-dependent</a:t>
            </a:r>
            <a:r>
              <a:rPr lang="es-ES" sz="1600" dirty="0" smtClean="0"/>
              <a:t> </a:t>
            </a:r>
            <a:r>
              <a:rPr lang="es-ES" sz="1600" dirty="0" err="1" smtClean="0"/>
              <a:t>terms</a:t>
            </a:r>
            <a:r>
              <a:rPr lang="es-ES" sz="1600" dirty="0" smtClean="0"/>
              <a:t> – </a:t>
            </a:r>
            <a:r>
              <a:rPr lang="es-ES" sz="1600" dirty="0" err="1" smtClean="0"/>
              <a:t>ConceptNet</a:t>
            </a:r>
            <a:r>
              <a:rPr lang="es-ES" sz="1600" dirty="0" smtClean="0"/>
              <a:t>,  LIDSL</a:t>
            </a:r>
          </a:p>
          <a:p>
            <a:r>
              <a:rPr lang="es-ES" sz="1600" dirty="0" err="1" smtClean="0"/>
              <a:t>Evaluated</a:t>
            </a:r>
            <a:r>
              <a:rPr lang="es-ES" sz="1600" dirty="0" smtClean="0"/>
              <a:t> </a:t>
            </a:r>
            <a:r>
              <a:rPr lang="es-ES" sz="1600" dirty="0" err="1" smtClean="0"/>
              <a:t>on</a:t>
            </a:r>
            <a:r>
              <a:rPr lang="es-ES" sz="1600" dirty="0" smtClean="0"/>
              <a:t> </a:t>
            </a:r>
            <a:r>
              <a:rPr lang="es-ES" sz="1600" dirty="0" err="1" smtClean="0"/>
              <a:t>SemEval</a:t>
            </a:r>
            <a:r>
              <a:rPr lang="es-ES" sz="1600" dirty="0" smtClean="0"/>
              <a:t> 2007 </a:t>
            </a:r>
            <a:r>
              <a:rPr lang="es-ES" sz="1600" dirty="0" err="1" smtClean="0"/>
              <a:t>Task</a:t>
            </a:r>
            <a:r>
              <a:rPr lang="es-ES" sz="1600" dirty="0" smtClean="0"/>
              <a:t> 14 data (</a:t>
            </a:r>
            <a:r>
              <a:rPr lang="es-ES" sz="1600" dirty="0" err="1" smtClean="0"/>
              <a:t>Balahur</a:t>
            </a:r>
            <a:r>
              <a:rPr lang="es-ES" sz="1600" dirty="0" smtClean="0"/>
              <a:t> and </a:t>
            </a:r>
            <a:r>
              <a:rPr lang="es-ES" sz="1600" dirty="0" err="1" smtClean="0"/>
              <a:t>Montoyo</a:t>
            </a:r>
            <a:r>
              <a:rPr lang="es-ES" sz="1600" dirty="0" smtClean="0"/>
              <a:t>, AISB 2008) </a:t>
            </a:r>
          </a:p>
          <a:p>
            <a:pPr lvl="1"/>
            <a:r>
              <a:rPr lang="es-ES" sz="1600" dirty="0" err="1" smtClean="0"/>
              <a:t>Good</a:t>
            </a:r>
            <a:r>
              <a:rPr lang="es-ES" sz="1600" dirty="0" smtClean="0"/>
              <a:t> </a:t>
            </a:r>
            <a:r>
              <a:rPr lang="es-ES" sz="1600" dirty="0" err="1" smtClean="0"/>
              <a:t>results</a:t>
            </a:r>
            <a:r>
              <a:rPr lang="es-ES" sz="1600" dirty="0" smtClean="0"/>
              <a:t> </a:t>
            </a:r>
          </a:p>
          <a:p>
            <a:pPr lvl="1"/>
            <a:r>
              <a:rPr lang="es-ES" sz="1600" dirty="0" err="1" smtClean="0"/>
              <a:t>Need</a:t>
            </a:r>
            <a:r>
              <a:rPr lang="es-ES" sz="1600" dirty="0" smtClean="0"/>
              <a:t> more </a:t>
            </a:r>
            <a:r>
              <a:rPr lang="es-ES" sz="1600" dirty="0" err="1" smtClean="0"/>
              <a:t>world</a:t>
            </a:r>
            <a:r>
              <a:rPr lang="es-ES" sz="1600" dirty="0" smtClean="0"/>
              <a:t> </a:t>
            </a:r>
            <a:r>
              <a:rPr lang="es-ES" sz="1600" dirty="0" err="1" smtClean="0"/>
              <a:t>knowledge</a:t>
            </a:r>
            <a:r>
              <a:rPr lang="es-ES" sz="1600" dirty="0" smtClean="0"/>
              <a:t> – </a:t>
            </a:r>
            <a:r>
              <a:rPr lang="es-ES" sz="1600" dirty="0" err="1" smtClean="0"/>
              <a:t>lexica</a:t>
            </a:r>
            <a:r>
              <a:rPr lang="es-ES" sz="1600" dirty="0" smtClean="0"/>
              <a:t> </a:t>
            </a:r>
            <a:r>
              <a:rPr lang="es-ES" sz="1600" dirty="0" err="1" smtClean="0"/>
              <a:t>not</a:t>
            </a:r>
            <a:r>
              <a:rPr lang="es-ES" sz="1600" dirty="0" smtClean="0"/>
              <a:t> </a:t>
            </a:r>
            <a:r>
              <a:rPr lang="es-ES" sz="1600" dirty="0" err="1" smtClean="0"/>
              <a:t>enough</a:t>
            </a:r>
            <a:endParaRPr lang="es-ES" sz="1600" dirty="0" smtClean="0"/>
          </a:p>
          <a:p>
            <a:pPr lvl="1"/>
            <a:r>
              <a:rPr lang="es-ES" sz="1600" dirty="0" smtClean="0"/>
              <a:t>More </a:t>
            </a:r>
            <a:r>
              <a:rPr lang="es-ES" sz="1600" dirty="0" err="1" smtClean="0"/>
              <a:t>thorough</a:t>
            </a:r>
            <a:r>
              <a:rPr lang="es-ES" sz="1600" dirty="0" smtClean="0"/>
              <a:t> </a:t>
            </a:r>
            <a:r>
              <a:rPr lang="es-ES" sz="1600" dirty="0" err="1" smtClean="0"/>
              <a:t>criteria</a:t>
            </a:r>
            <a:r>
              <a:rPr lang="es-ES" sz="1600" dirty="0" smtClean="0"/>
              <a:t> </a:t>
            </a:r>
            <a:r>
              <a:rPr lang="es-ES" sz="1600" dirty="0" err="1" smtClean="0"/>
              <a:t>for</a:t>
            </a:r>
            <a:r>
              <a:rPr lang="es-ES" sz="1600" dirty="0" smtClean="0"/>
              <a:t> “</a:t>
            </a:r>
            <a:r>
              <a:rPr lang="es-ES" sz="1600" dirty="0" err="1" smtClean="0"/>
              <a:t>emotion</a:t>
            </a:r>
            <a:r>
              <a:rPr lang="es-ES" sz="1600" dirty="0" smtClean="0"/>
              <a:t> </a:t>
            </a:r>
            <a:r>
              <a:rPr lang="es-ES" sz="1600" dirty="0" err="1" smtClean="0"/>
              <a:t>triggering</a:t>
            </a:r>
            <a:r>
              <a:rPr lang="es-ES" sz="1600" dirty="0" smtClean="0"/>
              <a:t>”</a:t>
            </a:r>
            <a:endParaRPr lang="es-ES" sz="1600" dirty="0"/>
          </a:p>
          <a:p>
            <a:pPr>
              <a:buFont typeface="Wingdings" pitchFamily="2" charset="2"/>
              <a:buNone/>
            </a:pPr>
            <a:endParaRPr lang="es-ES" dirty="0"/>
          </a:p>
        </p:txBody>
      </p:sp>
    </p:spTree>
    <p:extLst>
      <p:ext uri="{BB962C8B-B14F-4D97-AF65-F5344CB8AC3E}">
        <p14:creationId xmlns:p14="http://schemas.microsoft.com/office/powerpoint/2010/main" xmlns="" val="4568839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Implicit</a:t>
            </a:r>
            <a:r>
              <a:rPr lang="es-ES" dirty="0" smtClean="0"/>
              <a:t> </a:t>
            </a:r>
            <a:r>
              <a:rPr lang="es-ES" dirty="0" err="1" smtClean="0"/>
              <a:t>sentiment</a:t>
            </a:r>
            <a:r>
              <a:rPr lang="es-ES" dirty="0" smtClean="0"/>
              <a:t> </a:t>
            </a:r>
            <a:r>
              <a:rPr lang="es-ES" dirty="0" err="1" smtClean="0"/>
              <a:t>detection</a:t>
            </a:r>
            <a:r>
              <a:rPr lang="es-ES" dirty="0" smtClean="0"/>
              <a:t> - </a:t>
            </a:r>
            <a:r>
              <a:rPr lang="es-ES" dirty="0" err="1" smtClean="0"/>
              <a:t>Appraisal</a:t>
            </a:r>
            <a:r>
              <a:rPr lang="es-ES" dirty="0" smtClean="0"/>
              <a:t> </a:t>
            </a:r>
            <a:r>
              <a:rPr lang="es-ES" dirty="0" err="1" smtClean="0"/>
              <a:t>theories</a:t>
            </a:r>
            <a:endParaRPr lang="es-ES" dirty="0"/>
          </a:p>
        </p:txBody>
      </p:sp>
      <p:sp>
        <p:nvSpPr>
          <p:cNvPr id="3" name="2 Marcador de contenido"/>
          <p:cNvSpPr>
            <a:spLocks noGrp="1"/>
          </p:cNvSpPr>
          <p:nvPr>
            <p:ph sz="quarter" idx="1"/>
          </p:nvPr>
        </p:nvSpPr>
        <p:spPr>
          <a:xfrm>
            <a:off x="467544" y="2230104"/>
            <a:ext cx="7643192" cy="4627896"/>
          </a:xfrm>
        </p:spPr>
        <p:txBody>
          <a:bodyPr>
            <a:normAutofit/>
          </a:bodyPr>
          <a:lstStyle/>
          <a:p>
            <a:r>
              <a:rPr lang="en-US" dirty="0" smtClean="0"/>
              <a:t>Emotions are </a:t>
            </a:r>
            <a:r>
              <a:rPr lang="en-US" dirty="0" smtClean="0">
                <a:solidFill>
                  <a:srgbClr val="FF0000"/>
                </a:solidFill>
              </a:rPr>
              <a:t>elicited </a:t>
            </a:r>
            <a:r>
              <a:rPr lang="en-US" dirty="0" smtClean="0"/>
              <a:t>and </a:t>
            </a:r>
            <a:r>
              <a:rPr lang="en-US" dirty="0" smtClean="0">
                <a:solidFill>
                  <a:srgbClr val="FF0000"/>
                </a:solidFill>
              </a:rPr>
              <a:t>differentiated </a:t>
            </a:r>
            <a:r>
              <a:rPr lang="en-US" dirty="0" smtClean="0"/>
              <a:t>on the basis of the </a:t>
            </a:r>
            <a:r>
              <a:rPr lang="en-US" i="1" dirty="0" smtClean="0">
                <a:solidFill>
                  <a:srgbClr val="FF0000"/>
                </a:solidFill>
              </a:rPr>
              <a:t>subjective evaluation</a:t>
            </a:r>
            <a:r>
              <a:rPr lang="en-US" dirty="0" smtClean="0">
                <a:solidFill>
                  <a:srgbClr val="FF0000"/>
                </a:solidFill>
              </a:rPr>
              <a:t> </a:t>
            </a:r>
            <a:r>
              <a:rPr lang="en-US" dirty="0" smtClean="0"/>
              <a:t>of the </a:t>
            </a:r>
            <a:r>
              <a:rPr lang="en-US" i="1" dirty="0" smtClean="0">
                <a:solidFill>
                  <a:srgbClr val="FF0000"/>
                </a:solidFill>
              </a:rPr>
              <a:t>personal significance of a situation</a:t>
            </a:r>
            <a:r>
              <a:rPr lang="en-US" dirty="0" smtClean="0"/>
              <a:t>, object or event (criteria).</a:t>
            </a:r>
          </a:p>
          <a:p>
            <a:pPr lvl="1"/>
            <a:r>
              <a:rPr lang="en-US" dirty="0" smtClean="0"/>
              <a:t>(De Rivera, 1977; </a:t>
            </a:r>
            <a:r>
              <a:rPr lang="en-US" dirty="0" err="1" smtClean="0"/>
              <a:t>Frijda</a:t>
            </a:r>
            <a:r>
              <a:rPr lang="en-US" dirty="0" smtClean="0"/>
              <a:t>, 1986; </a:t>
            </a:r>
            <a:r>
              <a:rPr lang="en-US" dirty="0" err="1" smtClean="0"/>
              <a:t>Ortony</a:t>
            </a:r>
            <a:r>
              <a:rPr lang="en-US" dirty="0" smtClean="0"/>
              <a:t>, </a:t>
            </a:r>
            <a:r>
              <a:rPr lang="en-US" dirty="0" err="1" smtClean="0"/>
              <a:t>Clore</a:t>
            </a:r>
            <a:r>
              <a:rPr lang="en-US" dirty="0" smtClean="0"/>
              <a:t> and Collins, 1988; Johnson-Laird and </a:t>
            </a:r>
            <a:r>
              <a:rPr lang="en-US" dirty="0" err="1" smtClean="0"/>
              <a:t>Oatley</a:t>
            </a:r>
            <a:r>
              <a:rPr lang="en-US" dirty="0" smtClean="0"/>
              <a:t>, 1989)</a:t>
            </a:r>
          </a:p>
          <a:p>
            <a:pPr>
              <a:buNone/>
            </a:pPr>
            <a:endParaRPr lang="en-US" dirty="0" smtClean="0"/>
          </a:p>
        </p:txBody>
      </p:sp>
    </p:spTree>
    <p:extLst>
      <p:ext uri="{BB962C8B-B14F-4D97-AF65-F5344CB8AC3E}">
        <p14:creationId xmlns:p14="http://schemas.microsoft.com/office/powerpoint/2010/main" xmlns="" val="1915011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descr="http://afflictor.com/wp-content/uploads/2014/01/eliza1.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12776"/>
            <a:ext cx="8129862" cy="46085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s9.com/images/portraits/31935_Weizenbaum-Josep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3429000"/>
            <a:ext cx="1914525" cy="28003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156176" y="6246739"/>
            <a:ext cx="2808312" cy="584775"/>
          </a:xfrm>
          <a:prstGeom prst="rect">
            <a:avLst/>
          </a:prstGeom>
          <a:noFill/>
        </p:spPr>
        <p:txBody>
          <a:bodyPr wrap="square" rtlCol="0">
            <a:spAutoFit/>
          </a:bodyPr>
          <a:lstStyle/>
          <a:p>
            <a:r>
              <a:rPr lang="en-US" sz="1600" dirty="0" smtClean="0">
                <a:solidFill>
                  <a:schemeClr val="tx1"/>
                </a:solidFill>
              </a:rPr>
              <a:t>Joseph </a:t>
            </a:r>
            <a:r>
              <a:rPr lang="en-US" sz="1600" dirty="0" err="1" smtClean="0">
                <a:solidFill>
                  <a:schemeClr val="tx1"/>
                </a:solidFill>
              </a:rPr>
              <a:t>Weizenbaum</a:t>
            </a:r>
            <a:r>
              <a:rPr lang="en-US" sz="1600" dirty="0" smtClean="0">
                <a:solidFill>
                  <a:schemeClr val="tx1"/>
                </a:solidFill>
              </a:rPr>
              <a:t> </a:t>
            </a:r>
            <a:r>
              <a:rPr lang="en-US" sz="1600" dirty="0" smtClean="0"/>
              <a:t>– </a:t>
            </a:r>
            <a:r>
              <a:rPr lang="en-US" sz="1600" dirty="0" smtClean="0">
                <a:solidFill>
                  <a:schemeClr val="tx1"/>
                </a:solidFill>
              </a:rPr>
              <a:t>1954, MIT</a:t>
            </a:r>
            <a:endParaRPr lang="en-GB" sz="1600" dirty="0">
              <a:solidFill>
                <a:schemeClr val="tx1"/>
              </a:solidFill>
            </a:endParaRPr>
          </a:p>
        </p:txBody>
      </p:sp>
    </p:spTree>
    <p:extLst>
      <p:ext uri="{BB962C8B-B14F-4D97-AF65-F5344CB8AC3E}">
        <p14:creationId xmlns:p14="http://schemas.microsoft.com/office/powerpoint/2010/main" xmlns="" val="21749698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Implicit</a:t>
            </a:r>
            <a:r>
              <a:rPr lang="es-ES" dirty="0" smtClean="0"/>
              <a:t> </a:t>
            </a:r>
            <a:r>
              <a:rPr lang="es-ES" dirty="0" err="1" smtClean="0"/>
              <a:t>sentiment</a:t>
            </a:r>
            <a:r>
              <a:rPr lang="es-ES" dirty="0" smtClean="0"/>
              <a:t> </a:t>
            </a:r>
            <a:r>
              <a:rPr lang="es-ES" dirty="0" err="1" smtClean="0"/>
              <a:t>detection</a:t>
            </a:r>
            <a:r>
              <a:rPr lang="es-ES" dirty="0" smtClean="0"/>
              <a:t> – </a:t>
            </a:r>
            <a:r>
              <a:rPr lang="es-ES" dirty="0" err="1" smtClean="0"/>
              <a:t>EmotiNet</a:t>
            </a:r>
            <a:r>
              <a:rPr lang="es-ES" dirty="0" smtClean="0"/>
              <a:t> (I)</a:t>
            </a:r>
            <a:endParaRPr lang="es-ES" dirty="0"/>
          </a:p>
        </p:txBody>
      </p:sp>
      <p:sp>
        <p:nvSpPr>
          <p:cNvPr id="3" name="2 Marcador de contenido"/>
          <p:cNvSpPr>
            <a:spLocks noGrp="1"/>
          </p:cNvSpPr>
          <p:nvPr>
            <p:ph sz="quarter" idx="1"/>
          </p:nvPr>
        </p:nvSpPr>
        <p:spPr>
          <a:xfrm>
            <a:off x="522654" y="2060848"/>
            <a:ext cx="8435280" cy="5248584"/>
          </a:xfrm>
        </p:spPr>
        <p:txBody>
          <a:bodyPr>
            <a:normAutofit/>
          </a:bodyPr>
          <a:lstStyle/>
          <a:p>
            <a:r>
              <a:rPr lang="es-ES" sz="1600" dirty="0" err="1" smtClean="0"/>
              <a:t>Propose</a:t>
            </a:r>
            <a:r>
              <a:rPr lang="es-ES" sz="1600" dirty="0" smtClean="0"/>
              <a:t> a </a:t>
            </a:r>
            <a:r>
              <a:rPr lang="es-ES" sz="1600" dirty="0" err="1" smtClean="0"/>
              <a:t>method</a:t>
            </a:r>
            <a:r>
              <a:rPr lang="es-ES" sz="1600" dirty="0" smtClean="0"/>
              <a:t> </a:t>
            </a:r>
            <a:r>
              <a:rPr lang="es-ES" sz="1600" dirty="0" err="1" smtClean="0"/>
              <a:t>for</a:t>
            </a:r>
            <a:r>
              <a:rPr lang="es-ES" sz="1600" dirty="0" smtClean="0"/>
              <a:t> </a:t>
            </a:r>
            <a:r>
              <a:rPr lang="es-ES" sz="1600" dirty="0" err="1" smtClean="0"/>
              <a:t>modelling</a:t>
            </a:r>
            <a:r>
              <a:rPr lang="es-ES" sz="1600" dirty="0" smtClean="0"/>
              <a:t> </a:t>
            </a:r>
            <a:r>
              <a:rPr lang="es-ES" sz="1600" dirty="0" err="1" smtClean="0"/>
              <a:t>affective</a:t>
            </a:r>
            <a:r>
              <a:rPr lang="es-ES" sz="1600" dirty="0" smtClean="0"/>
              <a:t> </a:t>
            </a:r>
            <a:r>
              <a:rPr lang="es-ES" sz="1600" dirty="0" err="1" smtClean="0"/>
              <a:t>reactions</a:t>
            </a:r>
            <a:r>
              <a:rPr lang="es-ES" sz="1600" dirty="0" smtClean="0"/>
              <a:t> </a:t>
            </a:r>
            <a:r>
              <a:rPr lang="es-ES" sz="1600" dirty="0" err="1" smtClean="0"/>
              <a:t>based</a:t>
            </a:r>
            <a:r>
              <a:rPr lang="es-ES" sz="1600" dirty="0" smtClean="0"/>
              <a:t> </a:t>
            </a:r>
            <a:r>
              <a:rPr lang="es-ES" sz="1600" dirty="0" err="1" smtClean="0"/>
              <a:t>on</a:t>
            </a:r>
            <a:r>
              <a:rPr lang="es-ES" sz="1600" dirty="0" smtClean="0"/>
              <a:t> </a:t>
            </a:r>
            <a:r>
              <a:rPr lang="es-ES" sz="1600" dirty="0" err="1" smtClean="0"/>
              <a:t>the</a:t>
            </a:r>
            <a:r>
              <a:rPr lang="es-ES" sz="1600" dirty="0" smtClean="0"/>
              <a:t> </a:t>
            </a:r>
            <a:r>
              <a:rPr lang="es-ES" sz="1600" dirty="0" err="1" smtClean="0"/>
              <a:t>Appraisal</a:t>
            </a:r>
            <a:r>
              <a:rPr lang="es-ES" sz="1600" dirty="0" smtClean="0"/>
              <a:t> </a:t>
            </a:r>
            <a:r>
              <a:rPr lang="es-ES" sz="1600" dirty="0" err="1" smtClean="0"/>
              <a:t>Theories</a:t>
            </a:r>
            <a:r>
              <a:rPr lang="es-ES" sz="1600" dirty="0" smtClean="0"/>
              <a:t>  </a:t>
            </a:r>
            <a:r>
              <a:rPr lang="es-ES" sz="1600" dirty="0" smtClean="0">
                <a:sym typeface="Wingdings" pitchFamily="2" charset="2"/>
              </a:rPr>
              <a:t></a:t>
            </a:r>
            <a:r>
              <a:rPr lang="es-ES" sz="1600" dirty="0" smtClean="0"/>
              <a:t> </a:t>
            </a:r>
            <a:r>
              <a:rPr lang="es-ES" sz="1600" dirty="0" err="1" smtClean="0"/>
              <a:t>EmotiNet</a:t>
            </a:r>
            <a:r>
              <a:rPr lang="es-ES" sz="1600" dirty="0" smtClean="0"/>
              <a:t> KB:</a:t>
            </a:r>
          </a:p>
          <a:p>
            <a:pPr lvl="1"/>
            <a:r>
              <a:rPr lang="es-ES" sz="1600" dirty="0" err="1" smtClean="0"/>
              <a:t>Situations</a:t>
            </a:r>
            <a:r>
              <a:rPr lang="es-ES" sz="1600" dirty="0" smtClean="0"/>
              <a:t> = </a:t>
            </a:r>
            <a:r>
              <a:rPr lang="es-ES" sz="1600" dirty="0" err="1" smtClean="0"/>
              <a:t>Action</a:t>
            </a:r>
            <a:r>
              <a:rPr lang="es-ES" sz="1600" dirty="0" smtClean="0"/>
              <a:t> </a:t>
            </a:r>
            <a:r>
              <a:rPr lang="es-ES" sz="1600" dirty="0" err="1" smtClean="0"/>
              <a:t>chains</a:t>
            </a:r>
            <a:r>
              <a:rPr lang="es-ES" sz="1600" dirty="0" smtClean="0"/>
              <a:t> + </a:t>
            </a:r>
            <a:r>
              <a:rPr lang="es-ES" sz="1600" dirty="0" err="1" smtClean="0"/>
              <a:t>Properties</a:t>
            </a:r>
            <a:r>
              <a:rPr lang="es-ES" sz="1600" dirty="0" smtClean="0"/>
              <a:t> (WK)</a:t>
            </a:r>
          </a:p>
          <a:p>
            <a:pPr lvl="1">
              <a:buFont typeface="Wingdings"/>
              <a:buChar char="è"/>
            </a:pPr>
            <a:r>
              <a:rPr lang="es-ES" sz="1600" dirty="0" err="1" smtClean="0">
                <a:sym typeface="Wingdings" pitchFamily="2" charset="2"/>
              </a:rPr>
              <a:t>Extract</a:t>
            </a:r>
            <a:r>
              <a:rPr lang="es-ES" sz="1600" dirty="0" smtClean="0">
                <a:sym typeface="Wingdings" pitchFamily="2" charset="2"/>
              </a:rPr>
              <a:t> </a:t>
            </a:r>
            <a:r>
              <a:rPr lang="es-ES" sz="1600" dirty="0" err="1" smtClean="0">
                <a:sym typeface="Wingdings" pitchFamily="2" charset="2"/>
              </a:rPr>
              <a:t>appraisal</a:t>
            </a:r>
            <a:r>
              <a:rPr lang="es-ES" sz="1600" dirty="0" smtClean="0">
                <a:sym typeface="Wingdings" pitchFamily="2" charset="2"/>
              </a:rPr>
              <a:t> </a:t>
            </a:r>
            <a:r>
              <a:rPr lang="es-ES" sz="1600" dirty="0" err="1" smtClean="0">
                <a:sym typeface="Wingdings" pitchFamily="2" charset="2"/>
              </a:rPr>
              <a:t>criteria</a:t>
            </a:r>
            <a:endParaRPr lang="es-ES" sz="1600" dirty="0" smtClean="0">
              <a:sym typeface="Wingdings" pitchFamily="2" charset="2"/>
            </a:endParaRPr>
          </a:p>
          <a:p>
            <a:pPr lvl="1">
              <a:buNone/>
            </a:pPr>
            <a:endParaRPr lang="es-ES" sz="1600" dirty="0" smtClean="0">
              <a:sym typeface="Wingdings" pitchFamily="2" charset="2"/>
            </a:endParaRPr>
          </a:p>
          <a:p>
            <a:pPr lvl="1">
              <a:buNone/>
            </a:pPr>
            <a:r>
              <a:rPr lang="en-US" sz="1600" dirty="0" smtClean="0">
                <a:solidFill>
                  <a:schemeClr val="tx1"/>
                </a:solidFill>
              </a:rPr>
              <a:t>“I’m going to a family party because my mother obliges me to.”</a:t>
            </a:r>
          </a:p>
          <a:p>
            <a:pPr lvl="2">
              <a:buNone/>
            </a:pPr>
            <a:endParaRPr lang="en-US" dirty="0" smtClean="0"/>
          </a:p>
          <a:p>
            <a:pPr marL="274320" lvl="2" indent="-274320">
              <a:buClr>
                <a:schemeClr val="accent1"/>
              </a:buClr>
              <a:buSzPct val="85000"/>
              <a:buFont typeface="Wingdings 2"/>
              <a:buChar char=""/>
            </a:pPr>
            <a:r>
              <a:rPr lang="en-US" dirty="0" smtClean="0"/>
              <a:t>Action chain: (I, go, family party) , (mother, oblige, me) </a:t>
            </a:r>
          </a:p>
          <a:p>
            <a:pPr marL="274320" lvl="2" indent="-274320">
              <a:buClr>
                <a:schemeClr val="accent1"/>
              </a:buClr>
              <a:buSzPct val="85000"/>
              <a:buFont typeface="Wingdings 2"/>
              <a:buChar char=""/>
            </a:pPr>
            <a:r>
              <a:rPr lang="en-US" dirty="0" smtClean="0"/>
              <a:t> Appraisal criteria: </a:t>
            </a:r>
          </a:p>
          <a:p>
            <a:pPr marL="548640" lvl="3" indent="-274320">
              <a:buClr>
                <a:schemeClr val="accent1"/>
              </a:buClr>
              <a:buSzPct val="85000"/>
              <a:buFont typeface="Wingdings 2"/>
              <a:buChar char=""/>
            </a:pPr>
            <a:r>
              <a:rPr lang="en-US" dirty="0" smtClean="0"/>
              <a:t>significance to personal goals </a:t>
            </a:r>
            <a:r>
              <a:rPr lang="en-US" dirty="0" smtClean="0">
                <a:sym typeface="Wingdings" pitchFamily="2" charset="2"/>
              </a:rPr>
              <a:t> frustration, anger</a:t>
            </a:r>
            <a:endParaRPr lang="es-ES" dirty="0" smtClean="0"/>
          </a:p>
          <a:p>
            <a:pPr>
              <a:buNone/>
            </a:pPr>
            <a:endParaRPr lang="es-ES" dirty="0" smtClean="0"/>
          </a:p>
          <a:p>
            <a:endParaRPr lang="es-ES" dirty="0" smtClean="0"/>
          </a:p>
          <a:p>
            <a:pPr lvl="1"/>
            <a:endParaRPr lang="es-ES" dirty="0"/>
          </a:p>
        </p:txBody>
      </p:sp>
      <p:sp>
        <p:nvSpPr>
          <p:cNvPr id="6" name="5 Rectángulo"/>
          <p:cNvSpPr/>
          <p:nvPr/>
        </p:nvSpPr>
        <p:spPr>
          <a:xfrm>
            <a:off x="899592" y="3501008"/>
            <a:ext cx="6912768" cy="57606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4843511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3168" y="1628800"/>
            <a:ext cx="5340350" cy="456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66995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1484784"/>
            <a:ext cx="4104456" cy="4809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52961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628800"/>
            <a:ext cx="6768752" cy="4548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54409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and other NLP Tasks</a:t>
            </a:r>
            <a:endParaRPr lang="en-GB" dirty="0"/>
          </a:p>
        </p:txBody>
      </p:sp>
      <p:sp>
        <p:nvSpPr>
          <p:cNvPr id="3" name="Content Placeholder 2"/>
          <p:cNvSpPr>
            <a:spLocks noGrp="1"/>
          </p:cNvSpPr>
          <p:nvPr>
            <p:ph idx="1"/>
          </p:nvPr>
        </p:nvSpPr>
        <p:spPr/>
        <p:txBody>
          <a:bodyPr/>
          <a:lstStyle/>
          <a:p>
            <a:r>
              <a:rPr lang="en-US" dirty="0" smtClean="0"/>
              <a:t>Opinion Retrieval and Question Answering </a:t>
            </a:r>
          </a:p>
          <a:p>
            <a:pPr lvl="1"/>
            <a:r>
              <a:rPr lang="en-US" dirty="0" smtClean="0"/>
              <a:t>MPQA corpus</a:t>
            </a:r>
          </a:p>
          <a:p>
            <a:pPr lvl="1"/>
            <a:r>
              <a:rPr lang="en-US" dirty="0" smtClean="0"/>
              <a:t>TAC 2008 Opinion Pilot </a:t>
            </a:r>
          </a:p>
          <a:p>
            <a:pPr marL="914400" lvl="2" indent="0">
              <a:buNone/>
            </a:pPr>
            <a:endParaRPr lang="en-US" dirty="0" smtClean="0"/>
          </a:p>
          <a:p>
            <a:pPr marL="914400" lvl="2" indent="0">
              <a:buNone/>
            </a:pPr>
            <a:r>
              <a:rPr lang="en-US" dirty="0" smtClean="0"/>
              <a:t>Given a set of questions of the type </a:t>
            </a:r>
          </a:p>
          <a:p>
            <a:pPr marL="914400" lvl="2" indent="0">
              <a:buNone/>
            </a:pPr>
            <a:r>
              <a:rPr lang="en-US" dirty="0" smtClean="0">
                <a:solidFill>
                  <a:srgbClr val="FF0000"/>
                </a:solidFill>
              </a:rPr>
              <a:t>Why do people like George Clooney?</a:t>
            </a:r>
          </a:p>
          <a:p>
            <a:pPr marL="914400" lvl="2" indent="0">
              <a:buNone/>
            </a:pPr>
            <a:r>
              <a:rPr lang="en-US" dirty="0"/>
              <a:t>Find all the pieces of text from a set of blog posts that answer this </a:t>
            </a:r>
            <a:r>
              <a:rPr lang="en-US" dirty="0" smtClean="0"/>
              <a:t>question</a:t>
            </a:r>
          </a:p>
          <a:p>
            <a:pPr marL="914400" lvl="2" indent="0">
              <a:buNone/>
            </a:pPr>
            <a:endParaRPr lang="en-US" dirty="0"/>
          </a:p>
          <a:p>
            <a:r>
              <a:rPr lang="en-US" dirty="0"/>
              <a:t>Opinion </a:t>
            </a:r>
            <a:r>
              <a:rPr lang="en-US" dirty="0" smtClean="0"/>
              <a:t>Summarization</a:t>
            </a:r>
          </a:p>
          <a:p>
            <a:pPr lvl="1"/>
            <a:r>
              <a:rPr lang="en-US" dirty="0" smtClean="0"/>
              <a:t>Summarize the opinions people express on George Clooney</a:t>
            </a:r>
          </a:p>
          <a:p>
            <a:pPr lvl="1"/>
            <a:r>
              <a:rPr lang="en-US" dirty="0" smtClean="0"/>
              <a:t>Summarize the pros and cons expressed about Starbucks</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7046541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7191" y="1989138"/>
            <a:ext cx="4640989" cy="324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42475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988840"/>
            <a:ext cx="4616650" cy="4447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1941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Competitions</a:t>
            </a:r>
            <a:endParaRPr lang="en-GB" dirty="0"/>
          </a:p>
        </p:txBody>
      </p:sp>
      <p:sp>
        <p:nvSpPr>
          <p:cNvPr id="3" name="Content Placeholder 2"/>
          <p:cNvSpPr>
            <a:spLocks noGrp="1"/>
          </p:cNvSpPr>
          <p:nvPr>
            <p:ph idx="1"/>
          </p:nvPr>
        </p:nvSpPr>
        <p:spPr/>
        <p:txBody>
          <a:bodyPr/>
          <a:lstStyle/>
          <a:p>
            <a:r>
              <a:rPr lang="en-US" dirty="0" smtClean="0"/>
              <a:t>TAC 2008 Opinion Pilot</a:t>
            </a:r>
          </a:p>
          <a:p>
            <a:r>
              <a:rPr lang="en-US" dirty="0" err="1" smtClean="0"/>
              <a:t>SemEval</a:t>
            </a:r>
            <a:r>
              <a:rPr lang="en-US" dirty="0" smtClean="0"/>
              <a:t> 2007 Affect in Text</a:t>
            </a:r>
          </a:p>
          <a:p>
            <a:r>
              <a:rPr lang="en-US" dirty="0" err="1" smtClean="0"/>
              <a:t>SemEval</a:t>
            </a:r>
            <a:r>
              <a:rPr lang="en-US" dirty="0" smtClean="0"/>
              <a:t> 2013-2016 Sentiment Analysis in Twitter</a:t>
            </a:r>
          </a:p>
          <a:p>
            <a:r>
              <a:rPr lang="en-US" dirty="0" smtClean="0"/>
              <a:t>NTCIR-MOAT series </a:t>
            </a:r>
          </a:p>
          <a:p>
            <a:r>
              <a:rPr lang="en-US" dirty="0" err="1" smtClean="0"/>
              <a:t>SemEval</a:t>
            </a:r>
            <a:r>
              <a:rPr lang="en-US" dirty="0" smtClean="0"/>
              <a:t> 2016 Detecting Stance in Tweets</a:t>
            </a:r>
          </a:p>
          <a:p>
            <a:r>
              <a:rPr lang="en-US" dirty="0" err="1" smtClean="0"/>
              <a:t>SemEval</a:t>
            </a:r>
            <a:r>
              <a:rPr lang="en-US" dirty="0" smtClean="0"/>
              <a:t> 2016 Aspect-based Sentiment Analysis</a:t>
            </a:r>
          </a:p>
          <a:p>
            <a:r>
              <a:rPr lang="en-US" dirty="0" err="1" smtClean="0"/>
              <a:t>SemEval</a:t>
            </a:r>
            <a:r>
              <a:rPr lang="en-US" dirty="0" smtClean="0"/>
              <a:t> 2016 Determining Sentiment Intensity in of English and Arabic Tweets</a:t>
            </a:r>
          </a:p>
          <a:p>
            <a:r>
              <a:rPr lang="en-US" dirty="0" smtClean="0"/>
              <a:t>TASS (Taller de </a:t>
            </a:r>
            <a:r>
              <a:rPr lang="en-US" dirty="0" err="1" smtClean="0"/>
              <a:t>Analisis</a:t>
            </a:r>
            <a:r>
              <a:rPr lang="en-US" dirty="0" smtClean="0"/>
              <a:t> de </a:t>
            </a:r>
            <a:r>
              <a:rPr lang="en-US" dirty="0" err="1" smtClean="0"/>
              <a:t>Sentimientos</a:t>
            </a:r>
            <a:r>
              <a:rPr lang="en-US" dirty="0" smtClean="0"/>
              <a:t> y </a:t>
            </a:r>
            <a:r>
              <a:rPr lang="en-US" dirty="0" err="1" smtClean="0"/>
              <a:t>Sujetividad</a:t>
            </a:r>
            <a:r>
              <a:rPr lang="en-US" dirty="0" smtClean="0"/>
              <a:t>) 2013-2016 </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9931064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Remaining</a:t>
            </a:r>
            <a:r>
              <a:rPr lang="es-ES" dirty="0" smtClean="0"/>
              <a:t> </a:t>
            </a:r>
            <a:r>
              <a:rPr lang="es-ES" dirty="0" err="1" smtClean="0"/>
              <a:t>challenges</a:t>
            </a:r>
            <a:endParaRPr lang="es-ES" dirty="0"/>
          </a:p>
        </p:txBody>
      </p:sp>
      <p:sp>
        <p:nvSpPr>
          <p:cNvPr id="3" name="2 Marcador de contenido"/>
          <p:cNvSpPr>
            <a:spLocks noGrp="1"/>
          </p:cNvSpPr>
          <p:nvPr>
            <p:ph sz="quarter" idx="1"/>
          </p:nvPr>
        </p:nvSpPr>
        <p:spPr/>
        <p:txBody>
          <a:bodyPr/>
          <a:lstStyle/>
          <a:p>
            <a:pPr>
              <a:buNone/>
            </a:pPr>
            <a:r>
              <a:rPr lang="en-US" dirty="0" smtClean="0"/>
              <a:t>Definition of a unified framework for sentiment analysis</a:t>
            </a:r>
          </a:p>
          <a:p>
            <a:r>
              <a:rPr lang="en-US" dirty="0" smtClean="0"/>
              <a:t>Task description in a general, yet consistent manner across genres and applications</a:t>
            </a:r>
          </a:p>
          <a:p>
            <a:r>
              <a:rPr lang="en-US" dirty="0" smtClean="0"/>
              <a:t>3 components: author, text, reader</a:t>
            </a:r>
          </a:p>
          <a:p>
            <a:pPr lvl="1"/>
            <a:r>
              <a:rPr lang="en-US" dirty="0" smtClean="0"/>
              <a:t>Speech acts, appraisal, appraisal criteria</a:t>
            </a:r>
          </a:p>
          <a:p>
            <a:pPr lvl="1"/>
            <a:r>
              <a:rPr lang="en-US" dirty="0" smtClean="0"/>
              <a:t>Source bias, reader background</a:t>
            </a:r>
          </a:p>
          <a:p>
            <a:r>
              <a:rPr lang="en-US" dirty="0" smtClean="0"/>
              <a:t>Linking “world knowledge” – CYC, SUMO, etc.</a:t>
            </a:r>
          </a:p>
          <a:p>
            <a:pPr lvl="1"/>
            <a:r>
              <a:rPr lang="en-US" dirty="0" smtClean="0"/>
              <a:t>Dependency to culture, social and moral norms</a:t>
            </a:r>
          </a:p>
          <a:p>
            <a:r>
              <a:rPr lang="en-US" dirty="0" smtClean="0"/>
              <a:t>User preferences, social + personal values</a:t>
            </a:r>
          </a:p>
          <a:p>
            <a:pPr lvl="1"/>
            <a:endParaRPr lang="en-US" dirty="0" smtClean="0"/>
          </a:p>
          <a:p>
            <a:pPr lvl="2"/>
            <a:endParaRPr lang="en-US" dirty="0" smtClean="0"/>
          </a:p>
          <a:p>
            <a:pPr lvl="1"/>
            <a:endParaRPr lang="en-US" dirty="0" smtClean="0"/>
          </a:p>
          <a:p>
            <a:pPr lvl="1"/>
            <a:endParaRPr lang="en-US" dirty="0" smtClean="0"/>
          </a:p>
          <a:p>
            <a:pPr lvl="2"/>
            <a:endParaRPr lang="es-ES" dirty="0"/>
          </a:p>
        </p:txBody>
      </p:sp>
    </p:spTree>
    <p:extLst>
      <p:ext uri="{BB962C8B-B14F-4D97-AF65-F5344CB8AC3E}">
        <p14:creationId xmlns:p14="http://schemas.microsoft.com/office/powerpoint/2010/main" xmlns="" val="6704547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SA</a:t>
            </a:r>
            <a:endParaRPr lang="en-GB" dirty="0"/>
          </a:p>
        </p:txBody>
      </p:sp>
      <p:sp>
        <p:nvSpPr>
          <p:cNvPr id="3" name="Content Placeholder 2"/>
          <p:cNvSpPr>
            <a:spLocks noGrp="1"/>
          </p:cNvSpPr>
          <p:nvPr>
            <p:ph idx="1"/>
          </p:nvPr>
        </p:nvSpPr>
        <p:spPr>
          <a:xfrm>
            <a:off x="611560" y="1916832"/>
            <a:ext cx="7869237" cy="2740025"/>
          </a:xfrm>
        </p:spPr>
        <p:txBody>
          <a:bodyPr/>
          <a:lstStyle/>
          <a:p>
            <a:pPr marL="0" indent="0">
              <a:buNone/>
            </a:pPr>
            <a:r>
              <a:rPr lang="en-US" dirty="0" smtClean="0"/>
              <a:t>Interactive</a:t>
            </a:r>
          </a:p>
          <a:p>
            <a:pPr marL="0" indent="0">
              <a:buNone/>
            </a:pPr>
            <a:endParaRPr lang="en-US" dirty="0"/>
          </a:p>
          <a:p>
            <a:pPr marL="0" indent="0">
              <a:buNone/>
            </a:pPr>
            <a:r>
              <a:rPr lang="en-GB" dirty="0">
                <a:hlinkClick r:id="rId2"/>
              </a:rPr>
              <a:t>http://text-processing.com/demo/sentiment</a:t>
            </a:r>
            <a:r>
              <a:rPr lang="en-GB" dirty="0" smtClean="0">
                <a:hlinkClick r:id="rId2"/>
              </a:rPr>
              <a:t>/</a:t>
            </a:r>
            <a:endParaRPr lang="en-GB" dirty="0" smtClean="0"/>
          </a:p>
          <a:p>
            <a:pPr marL="0" indent="0">
              <a:buNone/>
            </a:pPr>
            <a:endParaRPr lang="en-US" dirty="0"/>
          </a:p>
          <a:p>
            <a:pPr marL="0" indent="0">
              <a:buNone/>
            </a:pPr>
            <a:r>
              <a:rPr lang="en-GB" dirty="0">
                <a:hlinkClick r:id="rId3"/>
              </a:rPr>
              <a:t>http://</a:t>
            </a:r>
            <a:r>
              <a:rPr lang="en-GB" dirty="0" smtClean="0">
                <a:hlinkClick r:id="rId3"/>
              </a:rPr>
              <a:t>nlp.stanford.edu:8080/sentiment/rntnDemo.html</a:t>
            </a:r>
            <a:endParaRPr lang="en-GB" dirty="0" smtClean="0"/>
          </a:p>
          <a:p>
            <a:pPr marL="0" indent="0">
              <a:buNone/>
            </a:pPr>
            <a:endParaRPr lang="en-GB" dirty="0" smtClean="0">
              <a:hlinkClick r:id="rId4"/>
            </a:endParaRPr>
          </a:p>
          <a:p>
            <a:pPr marL="0" indent="0">
              <a:buNone/>
            </a:pPr>
            <a:r>
              <a:rPr lang="en-GB" dirty="0" smtClean="0">
                <a:hlinkClick r:id="rId4"/>
              </a:rPr>
              <a:t>http</a:t>
            </a:r>
            <a:r>
              <a:rPr lang="en-GB" dirty="0">
                <a:hlinkClick r:id="rId4"/>
              </a:rPr>
              <a:t>://</a:t>
            </a:r>
            <a:r>
              <a:rPr lang="en-GB" dirty="0" smtClean="0">
                <a:hlinkClick r:id="rId4"/>
              </a:rPr>
              <a:t>demo2-opener.rhcloud.com/welcome.action</a:t>
            </a:r>
            <a:endParaRPr lang="en-GB" dirty="0" smtClean="0"/>
          </a:p>
          <a:p>
            <a:pPr marL="0" indent="0">
              <a:buNone/>
            </a:pPr>
            <a:endParaRPr lang="en-US" dirty="0"/>
          </a:p>
          <a:p>
            <a:pPr marL="0" indent="0">
              <a:buNone/>
            </a:pPr>
            <a:r>
              <a:rPr lang="en-GB" dirty="0">
                <a:hlinkClick r:id="rId5"/>
              </a:rPr>
              <a:t>https://</a:t>
            </a:r>
            <a:r>
              <a:rPr lang="en-GB" dirty="0" smtClean="0">
                <a:hlinkClick r:id="rId5"/>
              </a:rPr>
              <a:t>www.lexalytics.com/demo</a:t>
            </a:r>
            <a:endParaRPr lang="en-GB" dirty="0" smtClean="0"/>
          </a:p>
          <a:p>
            <a:pPr marL="0" indent="0">
              <a:buNone/>
            </a:pPr>
            <a:endParaRPr lang="en-US" dirty="0"/>
          </a:p>
          <a:p>
            <a:pPr marL="0" indent="0">
              <a:buNone/>
            </a:pPr>
            <a:r>
              <a:rPr lang="en-US" dirty="0" smtClean="0">
                <a:hlinkClick r:id="rId6"/>
              </a:rPr>
              <a:t>http://www.citizenandscience.eu</a:t>
            </a:r>
            <a:r>
              <a:rPr lang="en-US" dirty="0" smtClean="0"/>
              <a:t> </a:t>
            </a:r>
          </a:p>
          <a:p>
            <a:pPr marL="0" indent="0">
              <a:buNone/>
            </a:pPr>
            <a:endParaRPr lang="en-US" dirty="0"/>
          </a:p>
          <a:p>
            <a:pPr marL="0" indent="0">
              <a:buNone/>
            </a:pPr>
            <a:r>
              <a:rPr lang="en-US" dirty="0">
                <a:hlinkClick r:id="rId7"/>
              </a:rPr>
              <a:t>http://</a:t>
            </a:r>
            <a:r>
              <a:rPr lang="en-US" dirty="0" smtClean="0">
                <a:hlinkClick r:id="rId7"/>
              </a:rPr>
              <a:t>www.alchemyapi.com/products/demo</a:t>
            </a:r>
            <a:r>
              <a:rPr lang="en-US" dirty="0" smtClean="0"/>
              <a:t> </a:t>
            </a:r>
          </a:p>
          <a:p>
            <a:pPr marL="0" indent="0">
              <a:buNone/>
            </a:pPr>
            <a:endParaRPr lang="en-US" dirty="0"/>
          </a:p>
          <a:p>
            <a:pPr marL="0" indent="0">
              <a:buNone/>
            </a:pPr>
            <a:r>
              <a:rPr lang="en-US" dirty="0">
                <a:hlinkClick r:id="rId8"/>
              </a:rPr>
              <a:t>https://www.csc.ncsu.edu/faculty/healey/tweet_viz/tweet_app</a:t>
            </a:r>
            <a:r>
              <a:rPr lang="en-US" dirty="0" smtClean="0">
                <a:hlinkClick r:id="rId8"/>
              </a:rPr>
              <a:t>/</a:t>
            </a:r>
            <a:r>
              <a:rPr lang="en-US" dirty="0" smtClean="0"/>
              <a:t> </a:t>
            </a:r>
          </a:p>
          <a:p>
            <a:pPr marL="0" indent="0">
              <a:buNone/>
            </a:pPr>
            <a:endParaRPr lang="en-GB" dirty="0"/>
          </a:p>
        </p:txBody>
      </p:sp>
    </p:spTree>
    <p:extLst>
      <p:ext uri="{BB962C8B-B14F-4D97-AF65-F5344CB8AC3E}">
        <p14:creationId xmlns:p14="http://schemas.microsoft.com/office/powerpoint/2010/main" xmlns="" val="291155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7869237" cy="428625"/>
          </a:xfrm>
        </p:spPr>
        <p:txBody>
          <a:bodyPr/>
          <a:lstStyle/>
          <a:p>
            <a:r>
              <a:rPr lang="en-US" dirty="0" smtClean="0"/>
              <a:t>Overview	</a:t>
            </a:r>
            <a:endParaRPr lang="en-GB" dirty="0"/>
          </a:p>
        </p:txBody>
      </p:sp>
      <p:sp>
        <p:nvSpPr>
          <p:cNvPr id="3" name="Content Placeholder 2"/>
          <p:cNvSpPr>
            <a:spLocks noGrp="1"/>
          </p:cNvSpPr>
          <p:nvPr>
            <p:ph idx="1"/>
          </p:nvPr>
        </p:nvSpPr>
        <p:spPr>
          <a:xfrm>
            <a:off x="755576" y="1628800"/>
            <a:ext cx="7869237" cy="2740025"/>
          </a:xfrm>
        </p:spPr>
        <p:txBody>
          <a:bodyPr/>
          <a:lstStyle/>
          <a:p>
            <a:r>
              <a:rPr lang="en-US" dirty="0" smtClean="0"/>
              <a:t>Emotion and other “related” concepts</a:t>
            </a:r>
          </a:p>
          <a:p>
            <a:r>
              <a:rPr lang="en-US" dirty="0" smtClean="0"/>
              <a:t>Emotion and cognition </a:t>
            </a:r>
          </a:p>
          <a:p>
            <a:pPr lvl="1"/>
            <a:r>
              <a:rPr lang="en-US" dirty="0" smtClean="0"/>
              <a:t>IQ and emotional “intelligence”</a:t>
            </a:r>
          </a:p>
          <a:p>
            <a:r>
              <a:rPr lang="en-US" dirty="0"/>
              <a:t>Affect </a:t>
            </a:r>
            <a:r>
              <a:rPr lang="en-US" dirty="0" smtClean="0"/>
              <a:t>theories in Psychology</a:t>
            </a:r>
          </a:p>
          <a:p>
            <a:pPr lvl="1"/>
            <a:r>
              <a:rPr lang="en-GB" dirty="0" smtClean="0"/>
              <a:t>main </a:t>
            </a:r>
            <a:r>
              <a:rPr lang="en-GB" dirty="0"/>
              <a:t>theories on emotion, main models of </a:t>
            </a:r>
            <a:r>
              <a:rPr lang="en-GB" dirty="0" smtClean="0"/>
              <a:t>emotion</a:t>
            </a:r>
          </a:p>
          <a:p>
            <a:r>
              <a:rPr lang="en-US" dirty="0"/>
              <a:t>Affect theories in </a:t>
            </a:r>
            <a:r>
              <a:rPr lang="en-US" dirty="0" smtClean="0"/>
              <a:t>Cognitive Science</a:t>
            </a:r>
          </a:p>
          <a:p>
            <a:r>
              <a:rPr lang="en-US" dirty="0" smtClean="0"/>
              <a:t>Theories on affect in Neurosciences</a:t>
            </a:r>
            <a:endParaRPr lang="en-GB" dirty="0"/>
          </a:p>
          <a:p>
            <a:r>
              <a:rPr lang="en-US" dirty="0" smtClean="0"/>
              <a:t>Affective Computing and AI</a:t>
            </a:r>
          </a:p>
          <a:p>
            <a:pPr lvl="1"/>
            <a:r>
              <a:rPr lang="en-US" dirty="0" smtClean="0"/>
              <a:t>Emotion detection methods</a:t>
            </a:r>
          </a:p>
          <a:p>
            <a:pPr lvl="1"/>
            <a:r>
              <a:rPr lang="en-US" dirty="0" smtClean="0"/>
              <a:t>Applications – virtual worlds, Robotics, …</a:t>
            </a:r>
          </a:p>
          <a:p>
            <a:r>
              <a:rPr lang="en-US" dirty="0" smtClean="0"/>
              <a:t>Affect detection and classification in NLP</a:t>
            </a:r>
          </a:p>
          <a:p>
            <a:pPr lvl="1"/>
            <a:r>
              <a:rPr lang="en-US" dirty="0" smtClean="0"/>
              <a:t>Subjectivity analysis</a:t>
            </a:r>
          </a:p>
          <a:p>
            <a:pPr lvl="1"/>
            <a:r>
              <a:rPr lang="en-US" dirty="0" smtClean="0"/>
              <a:t>Sentiment analysis</a:t>
            </a:r>
          </a:p>
          <a:p>
            <a:pPr lvl="1"/>
            <a:r>
              <a:rPr lang="en-US" dirty="0" smtClean="0"/>
              <a:t>Emotion detection</a:t>
            </a:r>
          </a:p>
          <a:p>
            <a:pPr lvl="1"/>
            <a:r>
              <a:rPr lang="en-US" dirty="0" smtClean="0"/>
              <a:t>Open competitions and state of the art results</a:t>
            </a:r>
          </a:p>
          <a:p>
            <a:pPr lvl="1"/>
            <a:r>
              <a:rPr lang="en-US" dirty="0" smtClean="0"/>
              <a:t>Applications</a:t>
            </a:r>
          </a:p>
          <a:p>
            <a:endParaRPr lang="en-US" dirty="0" smtClean="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2585896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124744"/>
            <a:ext cx="8208507"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203847" y="1124744"/>
            <a:ext cx="576023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0389367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GB" dirty="0"/>
          </a:p>
        </p:txBody>
      </p:sp>
      <p:sp>
        <p:nvSpPr>
          <p:cNvPr id="3" name="Content Placeholder 2"/>
          <p:cNvSpPr>
            <a:spLocks noGrp="1"/>
          </p:cNvSpPr>
          <p:nvPr>
            <p:ph idx="1"/>
          </p:nvPr>
        </p:nvSpPr>
        <p:spPr/>
        <p:txBody>
          <a:bodyPr/>
          <a:lstStyle/>
          <a:p>
            <a:endParaRPr lang="en-GB"/>
          </a:p>
        </p:txBody>
      </p:sp>
      <p:pic>
        <p:nvPicPr>
          <p:cNvPr id="2050" name="Picture 2" descr="nu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1718" y="1484784"/>
            <a:ext cx="6918918"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58825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347864" y="1124744"/>
            <a:ext cx="513702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www.factor-tech.com/wp-content/uploads/2014/06/pepper-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628800"/>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80881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smtClean="0"/>
              <a:t>…</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5842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sp>
        <p:nvSpPr>
          <p:cNvPr id="5" name="TextBox 4"/>
          <p:cNvSpPr txBox="1"/>
          <p:nvPr/>
        </p:nvSpPr>
        <p:spPr>
          <a:xfrm>
            <a:off x="2699792" y="5589240"/>
            <a:ext cx="6111239" cy="2000548"/>
          </a:xfrm>
          <a:prstGeom prst="rect">
            <a:avLst/>
          </a:prstGeom>
          <a:noFill/>
        </p:spPr>
        <p:txBody>
          <a:bodyPr wrap="square" rtlCol="0">
            <a:spAutoFit/>
          </a:bodyPr>
          <a:lstStyle/>
          <a:p>
            <a:r>
              <a:rPr lang="en-GB" sz="1200" b="0" dirty="0" smtClean="0">
                <a:solidFill>
                  <a:schemeClr val="tx1"/>
                </a:solidFill>
              </a:rPr>
              <a:t>From Cade McCall &amp; </a:t>
            </a:r>
            <a:r>
              <a:rPr lang="en-GB" sz="1200" b="0" dirty="0">
                <a:solidFill>
                  <a:schemeClr val="tx1"/>
                </a:solidFill>
              </a:rPr>
              <a:t>Tania </a:t>
            </a:r>
            <a:r>
              <a:rPr lang="en-GB" sz="1200" b="0" dirty="0" smtClean="0">
                <a:solidFill>
                  <a:schemeClr val="tx1"/>
                </a:solidFill>
              </a:rPr>
              <a:t>Singer - “</a:t>
            </a:r>
            <a:r>
              <a:rPr lang="en-GB" sz="1200" b="0" dirty="0">
                <a:solidFill>
                  <a:schemeClr val="tx1"/>
                </a:solidFill>
              </a:rPr>
              <a:t>The animal and human neuroendocrinology of social cognition, motivation and </a:t>
            </a:r>
            <a:r>
              <a:rPr lang="en-GB" sz="1200" b="0" dirty="0" err="1">
                <a:solidFill>
                  <a:schemeClr val="tx1"/>
                </a:solidFill>
              </a:rPr>
              <a:t>behavior</a:t>
            </a:r>
            <a:r>
              <a:rPr lang="en-GB" sz="1200" b="0" dirty="0">
                <a:solidFill>
                  <a:schemeClr val="tx1"/>
                </a:solidFill>
              </a:rPr>
              <a:t>” - </a:t>
            </a:r>
            <a:r>
              <a:rPr lang="fr-FR" sz="1200" b="0" dirty="0" smtClean="0">
                <a:solidFill>
                  <a:schemeClr val="tx1"/>
                </a:solidFill>
              </a:rPr>
              <a:t>Nature Neuroscience 15, 681–688 (2012) </a:t>
            </a:r>
          </a:p>
          <a:p>
            <a:r>
              <a:rPr lang="en-GB" sz="1200" b="0" dirty="0">
                <a:solidFill>
                  <a:schemeClr val="tx1"/>
                </a:solidFill>
                <a:hlinkClick r:id="rId2"/>
              </a:rPr>
              <a:t>http://</a:t>
            </a:r>
            <a:r>
              <a:rPr lang="en-GB" sz="1200" b="0" dirty="0" smtClean="0">
                <a:solidFill>
                  <a:schemeClr val="tx1"/>
                </a:solidFill>
                <a:hlinkClick r:id="rId2"/>
              </a:rPr>
              <a:t>www.ncbi.nlm.nih.gov/pubmed/22504348</a:t>
            </a:r>
            <a:r>
              <a:rPr lang="en-GB" sz="1200" b="0" dirty="0" smtClean="0">
                <a:solidFill>
                  <a:schemeClr val="tx1"/>
                </a:solidFill>
              </a:rPr>
              <a:t> </a:t>
            </a:r>
          </a:p>
          <a:p>
            <a:endParaRPr lang="en-GB"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9163" y="2557463"/>
            <a:ext cx="73056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bwMode="auto">
          <a:xfrm>
            <a:off x="3779912" y="2492896"/>
            <a:ext cx="4680520" cy="1512168"/>
          </a:xfrm>
          <a:prstGeom prst="rect">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Tree>
    <p:extLst>
      <p:ext uri="{BB962C8B-B14F-4D97-AF65-F5344CB8AC3E}">
        <p14:creationId xmlns:p14="http://schemas.microsoft.com/office/powerpoint/2010/main" xmlns="" val="131204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(I)</a:t>
            </a:r>
            <a:endParaRPr lang="en-GB" dirty="0"/>
          </a:p>
        </p:txBody>
      </p:sp>
      <p:sp>
        <p:nvSpPr>
          <p:cNvPr id="3" name="Content Placeholder 2"/>
          <p:cNvSpPr>
            <a:spLocks noGrp="1"/>
          </p:cNvSpPr>
          <p:nvPr>
            <p:ph idx="1"/>
          </p:nvPr>
        </p:nvSpPr>
        <p:spPr/>
        <p:txBody>
          <a:bodyPr/>
          <a:lstStyle/>
          <a:p>
            <a:r>
              <a:rPr lang="en-US" b="1" i="1" dirty="0">
                <a:solidFill>
                  <a:srgbClr val="FF0000"/>
                </a:solidFill>
              </a:rPr>
              <a:t>Affect</a:t>
            </a:r>
            <a:r>
              <a:rPr lang="en-US" dirty="0">
                <a:solidFill>
                  <a:srgbClr val="FF0000"/>
                </a:solidFill>
              </a:rPr>
              <a:t> </a:t>
            </a:r>
            <a:endParaRPr lang="en-US" dirty="0" smtClean="0">
              <a:solidFill>
                <a:srgbClr val="FF0000"/>
              </a:solidFill>
            </a:endParaRPr>
          </a:p>
          <a:p>
            <a:pPr lvl="1"/>
            <a:endParaRPr lang="en-US" dirty="0" smtClean="0"/>
          </a:p>
          <a:p>
            <a:pPr lvl="1"/>
            <a:r>
              <a:rPr lang="en-US" dirty="0" smtClean="0"/>
              <a:t>“</a:t>
            </a:r>
            <a:r>
              <a:rPr lang="en-US" dirty="0"/>
              <a:t>a superordinate concept that subsums particular valenced conditions such as emotions, moods, feelings and preferences” (Ortony et al., 2005</a:t>
            </a:r>
            <a:r>
              <a:rPr lang="en-US" dirty="0" smtClean="0"/>
              <a:t>)</a:t>
            </a:r>
          </a:p>
          <a:p>
            <a:pPr marL="457200" lvl="1" indent="0">
              <a:buNone/>
            </a:pPr>
            <a:endParaRPr lang="en-US" dirty="0" smtClean="0"/>
          </a:p>
          <a:p>
            <a:pPr lvl="1"/>
            <a:r>
              <a:rPr lang="en-US" dirty="0" smtClean="0"/>
              <a:t>one </a:t>
            </a:r>
            <a:r>
              <a:rPr lang="en-US" dirty="0"/>
              <a:t>of the four components whose interaction make the human organism “function effectively in the world” (Ortony et al., 2005), along with </a:t>
            </a:r>
            <a:r>
              <a:rPr lang="en-US" b="1" dirty="0"/>
              <a:t>motivation</a:t>
            </a:r>
            <a:r>
              <a:rPr lang="en-US" dirty="0"/>
              <a:t>, </a:t>
            </a:r>
            <a:r>
              <a:rPr lang="en-US" b="1" dirty="0"/>
              <a:t>cognition</a:t>
            </a:r>
            <a:r>
              <a:rPr lang="en-US" dirty="0"/>
              <a:t> and </a:t>
            </a:r>
            <a:r>
              <a:rPr lang="en-US" b="1" dirty="0"/>
              <a:t>behaviour</a:t>
            </a:r>
            <a:r>
              <a:rPr lang="en-US" dirty="0"/>
              <a:t>. </a:t>
            </a:r>
            <a:endParaRPr lang="en-US" dirty="0" smtClean="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97934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(II)</a:t>
            </a:r>
            <a:endParaRPr lang="en-GB" dirty="0"/>
          </a:p>
        </p:txBody>
      </p:sp>
      <p:sp>
        <p:nvSpPr>
          <p:cNvPr id="3" name="Content Placeholder 2"/>
          <p:cNvSpPr>
            <a:spLocks noGrp="1"/>
          </p:cNvSpPr>
          <p:nvPr>
            <p:ph idx="1"/>
          </p:nvPr>
        </p:nvSpPr>
        <p:spPr/>
        <p:txBody>
          <a:bodyPr/>
          <a:lstStyle/>
          <a:p>
            <a:r>
              <a:rPr lang="en-US" b="1" i="1" dirty="0" smtClean="0">
                <a:solidFill>
                  <a:srgbClr val="FF0000"/>
                </a:solidFill>
              </a:rPr>
              <a:t>Emotion</a:t>
            </a:r>
            <a:r>
              <a:rPr lang="en-US" dirty="0" smtClean="0">
                <a:solidFill>
                  <a:srgbClr val="FF0000"/>
                </a:solidFill>
              </a:rPr>
              <a:t> </a:t>
            </a:r>
          </a:p>
          <a:p>
            <a:pPr lvl="1"/>
            <a:endParaRPr lang="en-US" dirty="0" smtClean="0"/>
          </a:p>
          <a:p>
            <a:pPr lvl="1"/>
            <a:r>
              <a:rPr lang="en-US" dirty="0" smtClean="0"/>
              <a:t>complex </a:t>
            </a:r>
            <a:r>
              <a:rPr lang="en-US" dirty="0"/>
              <a:t>phenomenon, on which no definition that is generally accepted has been </a:t>
            </a:r>
            <a:r>
              <a:rPr lang="en-US" dirty="0" smtClean="0"/>
              <a:t>given;</a:t>
            </a:r>
          </a:p>
          <a:p>
            <a:pPr marL="457200" lvl="1" indent="0">
              <a:buNone/>
            </a:pPr>
            <a:endParaRPr lang="en-US" dirty="0" smtClean="0"/>
          </a:p>
          <a:p>
            <a:pPr lvl="1"/>
            <a:r>
              <a:rPr lang="en-US" dirty="0" smtClean="0"/>
              <a:t> “An </a:t>
            </a:r>
            <a:r>
              <a:rPr lang="en-US" dirty="0"/>
              <a:t>episode of interrelated, synchronized changes in the states of all or most of the five organismic subsystems (Information processing, Support, Executive, Action, Monitor) in response to the evaluation of an external or internal stimulus event as relevant to major concerns of the organism”. (Scherer, 1987; Scherer, 2001).</a:t>
            </a: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2647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(III)</a:t>
            </a:r>
            <a:endParaRPr lang="en-GB" dirty="0"/>
          </a:p>
        </p:txBody>
      </p:sp>
      <p:sp>
        <p:nvSpPr>
          <p:cNvPr id="3" name="Content Placeholder 2"/>
          <p:cNvSpPr>
            <a:spLocks noGrp="1"/>
          </p:cNvSpPr>
          <p:nvPr>
            <p:ph idx="1"/>
          </p:nvPr>
        </p:nvSpPr>
        <p:spPr/>
        <p:txBody>
          <a:bodyPr/>
          <a:lstStyle/>
          <a:p>
            <a:r>
              <a:rPr lang="en-US" b="1" i="1" dirty="0" smtClean="0">
                <a:solidFill>
                  <a:srgbClr val="FF0000"/>
                </a:solidFill>
              </a:rPr>
              <a:t>Feeling</a:t>
            </a:r>
            <a:r>
              <a:rPr lang="en-US" dirty="0" smtClean="0">
                <a:solidFill>
                  <a:srgbClr val="FF0000"/>
                </a:solidFill>
              </a:rPr>
              <a:t> </a:t>
            </a:r>
          </a:p>
          <a:p>
            <a:pPr lvl="1"/>
            <a:endParaRPr lang="en-US" dirty="0" smtClean="0"/>
          </a:p>
          <a:p>
            <a:pPr lvl="1"/>
            <a:r>
              <a:rPr lang="en-US" dirty="0" smtClean="0"/>
              <a:t>“The</a:t>
            </a:r>
            <a:r>
              <a:rPr lang="en-US" dirty="0"/>
              <a:t> conscious subjective experience of emotion</a:t>
            </a:r>
            <a:r>
              <a:rPr lang="en-US" dirty="0" smtClean="0"/>
              <a:t>.“ </a:t>
            </a:r>
            <a:r>
              <a:rPr lang="en-US" dirty="0"/>
              <a:t>(Van den Bos, </a:t>
            </a:r>
            <a:r>
              <a:rPr lang="en-US" dirty="0" smtClean="0"/>
              <a:t>2006)</a:t>
            </a:r>
          </a:p>
          <a:p>
            <a:pPr lvl="1"/>
            <a:endParaRPr lang="en-US" i="1" dirty="0" smtClean="0"/>
          </a:p>
          <a:p>
            <a:pPr lvl="1"/>
            <a:r>
              <a:rPr lang="en-US" dirty="0" smtClean="0"/>
              <a:t>“(…) points </a:t>
            </a:r>
            <a:r>
              <a:rPr lang="en-US" dirty="0"/>
              <a:t>to a single component of emotion, denoting the subjective experience process, and is therefore only a small part of an emotion</a:t>
            </a:r>
            <a:r>
              <a:rPr lang="en-US" dirty="0" smtClean="0"/>
              <a:t>” (Scherer, 2005)</a:t>
            </a: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97847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(IV)</a:t>
            </a:r>
            <a:endParaRPr lang="en-GB" dirty="0"/>
          </a:p>
        </p:txBody>
      </p:sp>
      <p:sp>
        <p:nvSpPr>
          <p:cNvPr id="3" name="Content Placeholder 2"/>
          <p:cNvSpPr>
            <a:spLocks noGrp="1"/>
          </p:cNvSpPr>
          <p:nvPr>
            <p:ph idx="1"/>
          </p:nvPr>
        </p:nvSpPr>
        <p:spPr/>
        <p:txBody>
          <a:bodyPr/>
          <a:lstStyle/>
          <a:p>
            <a:r>
              <a:rPr lang="en-US" b="1" i="1" dirty="0" smtClean="0">
                <a:solidFill>
                  <a:srgbClr val="FF0000"/>
                </a:solidFill>
              </a:rPr>
              <a:t>Sentiment</a:t>
            </a:r>
            <a:r>
              <a:rPr lang="en-US" dirty="0" smtClean="0">
                <a:solidFill>
                  <a:srgbClr val="FF0000"/>
                </a:solidFill>
              </a:rPr>
              <a:t> </a:t>
            </a:r>
          </a:p>
          <a:p>
            <a:pPr lvl="1"/>
            <a:r>
              <a:rPr lang="en-US" dirty="0" smtClean="0"/>
              <a:t>“suggests </a:t>
            </a:r>
            <a:r>
              <a:rPr lang="en-US" dirty="0"/>
              <a:t>a </a:t>
            </a:r>
            <a:r>
              <a:rPr lang="en-US" b="1" dirty="0"/>
              <a:t>settled opinion </a:t>
            </a:r>
            <a:r>
              <a:rPr lang="en-US" dirty="0"/>
              <a:t>reflective of one’s </a:t>
            </a:r>
            <a:r>
              <a:rPr lang="en-US" b="1" dirty="0"/>
              <a:t>feelings</a:t>
            </a:r>
            <a:r>
              <a:rPr lang="en-US" b="1" dirty="0" smtClean="0"/>
              <a:t>.”</a:t>
            </a: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94506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(V)</a:t>
            </a:r>
            <a:endParaRPr lang="en-GB" dirty="0"/>
          </a:p>
        </p:txBody>
      </p:sp>
      <p:sp>
        <p:nvSpPr>
          <p:cNvPr id="3" name="Content Placeholder 2"/>
          <p:cNvSpPr>
            <a:spLocks noGrp="1"/>
          </p:cNvSpPr>
          <p:nvPr>
            <p:ph idx="1"/>
          </p:nvPr>
        </p:nvSpPr>
        <p:spPr/>
        <p:txBody>
          <a:bodyPr/>
          <a:lstStyle/>
          <a:p>
            <a:r>
              <a:rPr lang="en-US" b="1" i="1" dirty="0" smtClean="0">
                <a:solidFill>
                  <a:srgbClr val="FF0000"/>
                </a:solidFill>
              </a:rPr>
              <a:t>Opinion</a:t>
            </a:r>
            <a:r>
              <a:rPr lang="en-US" dirty="0" smtClean="0">
                <a:solidFill>
                  <a:srgbClr val="FF0000"/>
                </a:solidFill>
              </a:rPr>
              <a:t> </a:t>
            </a:r>
          </a:p>
          <a:p>
            <a:pPr lvl="1"/>
            <a:r>
              <a:rPr lang="en-US" dirty="0" smtClean="0"/>
              <a:t>implies </a:t>
            </a:r>
            <a:r>
              <a:rPr lang="en-US" dirty="0"/>
              <a:t>a conclusion thought out yet open to dispute; it is:</a:t>
            </a:r>
            <a:endParaRPr lang="en-GB" dirty="0"/>
          </a:p>
          <a:p>
            <a:pPr lvl="1"/>
            <a:r>
              <a:rPr lang="en-US" dirty="0"/>
              <a:t>A): a view, judgment, or appraisal formed in the mind about a particular matter; B): approval, esteem;</a:t>
            </a:r>
            <a:endParaRPr lang="en-GB" dirty="0"/>
          </a:p>
          <a:p>
            <a:pPr lvl="1"/>
            <a:r>
              <a:rPr lang="en-US" dirty="0"/>
              <a:t>A): a belief stronger than impression and less strong than positive knowledge; B): a generally held view; </a:t>
            </a:r>
            <a:endParaRPr lang="en-GB" dirty="0"/>
          </a:p>
          <a:p>
            <a:pPr lvl="1"/>
            <a:r>
              <a:rPr lang="en-US" dirty="0"/>
              <a:t>A): a formal expression of judgment or advice by an expert; B): the formal expression (as by a judge, court, or referee) of the legal reasons and principles upon which a legal decision is based.</a:t>
            </a: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14827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1026" name="Picture 2" descr="http://www.holyblasphemy.net/wp-content/uploads/2015/05/Ex-Machina-Movie-Poster-in-HD-Wallpape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8514" y="1989137"/>
            <a:ext cx="6157822" cy="38486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226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(VI)</a:t>
            </a:r>
            <a:endParaRPr lang="en-GB" dirty="0"/>
          </a:p>
        </p:txBody>
      </p:sp>
      <p:sp>
        <p:nvSpPr>
          <p:cNvPr id="3" name="Content Placeholder 2"/>
          <p:cNvSpPr>
            <a:spLocks noGrp="1"/>
          </p:cNvSpPr>
          <p:nvPr>
            <p:ph idx="1"/>
          </p:nvPr>
        </p:nvSpPr>
        <p:spPr/>
        <p:txBody>
          <a:bodyPr/>
          <a:lstStyle/>
          <a:p>
            <a:r>
              <a:rPr lang="en-US" b="1" i="1" dirty="0">
                <a:solidFill>
                  <a:srgbClr val="FF0000"/>
                </a:solidFill>
              </a:rPr>
              <a:t>View</a:t>
            </a:r>
            <a:r>
              <a:rPr lang="en-US" dirty="0"/>
              <a:t> </a:t>
            </a:r>
            <a:endParaRPr lang="en-US" dirty="0" smtClean="0"/>
          </a:p>
          <a:p>
            <a:pPr lvl="1"/>
            <a:r>
              <a:rPr lang="en-US" dirty="0" smtClean="0"/>
              <a:t>suggests </a:t>
            </a:r>
            <a:r>
              <a:rPr lang="en-US" dirty="0"/>
              <a:t>a subjective opinion.</a:t>
            </a:r>
            <a:endParaRPr lang="en-GB" dirty="0"/>
          </a:p>
          <a:p>
            <a:r>
              <a:rPr lang="en-US" b="1" i="1" dirty="0">
                <a:solidFill>
                  <a:srgbClr val="FF0000"/>
                </a:solidFill>
              </a:rPr>
              <a:t>Belief</a:t>
            </a:r>
            <a:r>
              <a:rPr lang="en-US" dirty="0">
                <a:solidFill>
                  <a:srgbClr val="FF0000"/>
                </a:solidFill>
              </a:rPr>
              <a:t> </a:t>
            </a:r>
            <a:endParaRPr lang="en-US" dirty="0" smtClean="0">
              <a:solidFill>
                <a:srgbClr val="FF0000"/>
              </a:solidFill>
            </a:endParaRPr>
          </a:p>
          <a:p>
            <a:pPr lvl="1"/>
            <a:r>
              <a:rPr lang="en-US" dirty="0" smtClean="0"/>
              <a:t>implies </a:t>
            </a:r>
            <a:r>
              <a:rPr lang="en-US" dirty="0"/>
              <a:t>often deliberate acceptance and intellectual assent.</a:t>
            </a:r>
            <a:endParaRPr lang="en-GB" dirty="0"/>
          </a:p>
          <a:p>
            <a:r>
              <a:rPr lang="en-US" b="1" i="1" dirty="0">
                <a:solidFill>
                  <a:srgbClr val="FF0000"/>
                </a:solidFill>
              </a:rPr>
              <a:t>Conviction</a:t>
            </a:r>
            <a:r>
              <a:rPr lang="en-US" dirty="0">
                <a:solidFill>
                  <a:srgbClr val="FF0000"/>
                </a:solidFill>
              </a:rPr>
              <a:t> </a:t>
            </a:r>
            <a:endParaRPr lang="en-US" dirty="0" smtClean="0">
              <a:solidFill>
                <a:srgbClr val="FF0000"/>
              </a:solidFill>
            </a:endParaRPr>
          </a:p>
          <a:p>
            <a:pPr lvl="1"/>
            <a:r>
              <a:rPr lang="en-US" dirty="0" smtClean="0"/>
              <a:t>applies </a:t>
            </a:r>
            <a:r>
              <a:rPr lang="en-US" dirty="0"/>
              <a:t>to a firmly and seriously held belief.</a:t>
            </a:r>
            <a:endParaRPr lang="en-GB" dirty="0"/>
          </a:p>
          <a:p>
            <a:r>
              <a:rPr lang="en-US" b="1" i="1" dirty="0">
                <a:solidFill>
                  <a:srgbClr val="FF0000"/>
                </a:solidFill>
              </a:rPr>
              <a:t>Persuasion</a:t>
            </a:r>
            <a:r>
              <a:rPr lang="en-US" dirty="0">
                <a:solidFill>
                  <a:srgbClr val="FF0000"/>
                </a:solidFill>
              </a:rPr>
              <a:t> </a:t>
            </a:r>
            <a:endParaRPr lang="en-US" dirty="0" smtClean="0">
              <a:solidFill>
                <a:srgbClr val="FF0000"/>
              </a:solidFill>
            </a:endParaRPr>
          </a:p>
          <a:p>
            <a:pPr lvl="1"/>
            <a:r>
              <a:rPr lang="en-US" dirty="0" smtClean="0"/>
              <a:t>suggests </a:t>
            </a:r>
            <a:r>
              <a:rPr lang="en-US" dirty="0"/>
              <a:t>a belief grounded on assurance (as by evidence) of its truth.</a:t>
            </a: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6146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(VII)</a:t>
            </a:r>
            <a:endParaRPr lang="en-GB" dirty="0"/>
          </a:p>
        </p:txBody>
      </p:sp>
      <p:sp>
        <p:nvSpPr>
          <p:cNvPr id="3" name="Content Placeholder 2"/>
          <p:cNvSpPr>
            <a:spLocks noGrp="1"/>
          </p:cNvSpPr>
          <p:nvPr>
            <p:ph idx="1"/>
          </p:nvPr>
        </p:nvSpPr>
        <p:spPr>
          <a:xfrm>
            <a:off x="611560" y="1916832"/>
            <a:ext cx="7869237" cy="2740025"/>
          </a:xfrm>
        </p:spPr>
        <p:txBody>
          <a:bodyPr/>
          <a:lstStyle/>
          <a:p>
            <a:r>
              <a:rPr lang="en-US" b="1" i="1" dirty="0" smtClean="0">
                <a:solidFill>
                  <a:srgbClr val="FF0000"/>
                </a:solidFill>
              </a:rPr>
              <a:t>Attitude</a:t>
            </a:r>
          </a:p>
          <a:p>
            <a:pPr lvl="1"/>
            <a:r>
              <a:rPr lang="en-US" dirty="0"/>
              <a:t>“hypothetical construct that represents an individual's degree of like or dislike for something</a:t>
            </a:r>
            <a:r>
              <a:rPr lang="en-US" dirty="0" smtClean="0"/>
              <a:t>.” (</a:t>
            </a:r>
            <a:r>
              <a:rPr lang="en-US" dirty="0" err="1" smtClean="0"/>
              <a:t>Breckler</a:t>
            </a:r>
            <a:r>
              <a:rPr lang="en-US" dirty="0" smtClean="0"/>
              <a:t> </a:t>
            </a:r>
            <a:r>
              <a:rPr lang="en-US" dirty="0"/>
              <a:t>and Wiggins, 1992)</a:t>
            </a:r>
            <a:r>
              <a:rPr lang="en-US" dirty="0" smtClean="0"/>
              <a:t> </a:t>
            </a:r>
          </a:p>
          <a:p>
            <a:pPr lvl="1"/>
            <a:r>
              <a:rPr lang="en-US" dirty="0" smtClean="0"/>
              <a:t>generally </a:t>
            </a:r>
            <a:r>
              <a:rPr lang="en-US" dirty="0"/>
              <a:t>positive or negative views of a person, place, thing, or event— this is often referred to as the attitude object. </a:t>
            </a:r>
            <a:endParaRPr lang="en-US" dirty="0" smtClean="0"/>
          </a:p>
          <a:p>
            <a:pPr lvl="1"/>
            <a:r>
              <a:rPr lang="en-US" dirty="0" smtClean="0"/>
              <a:t>Attitudes </a:t>
            </a:r>
            <a:r>
              <a:rPr lang="en-US" dirty="0"/>
              <a:t>are judgments. </a:t>
            </a:r>
            <a:endParaRPr lang="en-US" dirty="0" smtClean="0"/>
          </a:p>
          <a:p>
            <a:pPr marL="457200" lvl="1" indent="0">
              <a:buNone/>
            </a:pPr>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dirty="0"/>
          </a:p>
        </p:txBody>
      </p:sp>
    </p:spTree>
    <p:extLst>
      <p:ext uri="{BB962C8B-B14F-4D97-AF65-F5344CB8AC3E}">
        <p14:creationId xmlns:p14="http://schemas.microsoft.com/office/powerpoint/2010/main" xmlns="" val="363022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emotion, related concepts (VII)</a:t>
            </a:r>
            <a:endParaRPr lang="en-GB" dirty="0"/>
          </a:p>
        </p:txBody>
      </p:sp>
      <p:sp>
        <p:nvSpPr>
          <p:cNvPr id="3" name="Content Placeholder 2"/>
          <p:cNvSpPr>
            <a:spLocks noGrp="1"/>
          </p:cNvSpPr>
          <p:nvPr>
            <p:ph idx="1"/>
          </p:nvPr>
        </p:nvSpPr>
        <p:spPr>
          <a:xfrm>
            <a:off x="611560" y="1916832"/>
            <a:ext cx="7869237" cy="2740025"/>
          </a:xfrm>
        </p:spPr>
        <p:txBody>
          <a:bodyPr/>
          <a:lstStyle/>
          <a:p>
            <a:r>
              <a:rPr lang="en-US" b="1" i="1" dirty="0" smtClean="0">
                <a:solidFill>
                  <a:srgbClr val="FF0000"/>
                </a:solidFill>
              </a:rPr>
              <a:t>Attitude</a:t>
            </a:r>
          </a:p>
          <a:p>
            <a:pPr lvl="1"/>
            <a:r>
              <a:rPr lang="en-US" dirty="0" smtClean="0"/>
              <a:t>develops </a:t>
            </a:r>
            <a:r>
              <a:rPr lang="en-US" dirty="0"/>
              <a:t>on the </a:t>
            </a:r>
            <a:r>
              <a:rPr lang="en-US" b="1" dirty="0"/>
              <a:t>ABC</a:t>
            </a:r>
            <a:r>
              <a:rPr lang="en-US" dirty="0"/>
              <a:t> model (affect, behavior, and cognition). </a:t>
            </a:r>
            <a:endParaRPr lang="en-US" dirty="0" smtClean="0"/>
          </a:p>
          <a:p>
            <a:pPr lvl="2"/>
            <a:r>
              <a:rPr lang="en-US" dirty="0" smtClean="0"/>
              <a:t>The</a:t>
            </a:r>
            <a:r>
              <a:rPr lang="en-US" dirty="0"/>
              <a:t> </a:t>
            </a:r>
            <a:r>
              <a:rPr lang="en-US" i="1" dirty="0"/>
              <a:t>affective</a:t>
            </a:r>
            <a:r>
              <a:rPr lang="en-US" dirty="0"/>
              <a:t> response is an emotional response that expresses an individual's degree of preference for an entity. </a:t>
            </a:r>
            <a:endParaRPr lang="en-US" dirty="0" smtClean="0"/>
          </a:p>
          <a:p>
            <a:pPr lvl="2"/>
            <a:r>
              <a:rPr lang="en-US" dirty="0" smtClean="0"/>
              <a:t>The </a:t>
            </a:r>
            <a:r>
              <a:rPr lang="en-US" i="1" dirty="0"/>
              <a:t>behavioral</a:t>
            </a:r>
            <a:r>
              <a:rPr lang="en-US" dirty="0"/>
              <a:t> intention is a verbal indication or typical behavioral tendency of an individual. </a:t>
            </a:r>
            <a:endParaRPr lang="en-US" dirty="0" smtClean="0"/>
          </a:p>
          <a:p>
            <a:pPr lvl="2"/>
            <a:r>
              <a:rPr lang="en-US" dirty="0" smtClean="0"/>
              <a:t>The</a:t>
            </a:r>
            <a:r>
              <a:rPr lang="en-US" dirty="0"/>
              <a:t> </a:t>
            </a:r>
            <a:r>
              <a:rPr lang="en-US" i="1" dirty="0"/>
              <a:t>cognitive</a:t>
            </a:r>
            <a:r>
              <a:rPr lang="en-US" dirty="0"/>
              <a:t> response is a cognitive evaluation of the entity that constitutes an individual's beliefs about the object. </a:t>
            </a:r>
            <a:endParaRPr lang="en-US" dirty="0" smtClean="0"/>
          </a:p>
          <a:p>
            <a:pPr lvl="1"/>
            <a:r>
              <a:rPr lang="en-US" dirty="0" smtClean="0"/>
              <a:t>result </a:t>
            </a:r>
            <a:r>
              <a:rPr lang="en-US" dirty="0"/>
              <a:t>of either direct experience or observational learning from the </a:t>
            </a:r>
            <a:r>
              <a:rPr lang="en-US" dirty="0" smtClean="0"/>
              <a:t>environment</a:t>
            </a:r>
            <a:endParaRPr lang="en-GB" dirty="0"/>
          </a:p>
          <a:p>
            <a:pPr lvl="1"/>
            <a:endParaRPr lang="en-GB" dirty="0"/>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dirty="0"/>
          </a:p>
        </p:txBody>
      </p:sp>
    </p:spTree>
    <p:extLst>
      <p:ext uri="{BB962C8B-B14F-4D97-AF65-F5344CB8AC3E}">
        <p14:creationId xmlns:p14="http://schemas.microsoft.com/office/powerpoint/2010/main" xmlns="" val="20086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and cognition (I)</a:t>
            </a:r>
            <a:endParaRPr lang="en-GB" dirty="0"/>
          </a:p>
        </p:txBody>
      </p:sp>
      <p:sp>
        <p:nvSpPr>
          <p:cNvPr id="3" name="Content Placeholder 2"/>
          <p:cNvSpPr>
            <a:spLocks noGrp="1"/>
          </p:cNvSpPr>
          <p:nvPr>
            <p:ph idx="1"/>
          </p:nvPr>
        </p:nvSpPr>
        <p:spPr/>
        <p:txBody>
          <a:bodyPr/>
          <a:lstStyle/>
          <a:p>
            <a:r>
              <a:rPr lang="en-US" dirty="0" smtClean="0"/>
              <a:t>Often seen separately (</a:t>
            </a:r>
            <a:r>
              <a:rPr lang="en-US" dirty="0" err="1" smtClean="0"/>
              <a:t>Zajonc</a:t>
            </a:r>
            <a:r>
              <a:rPr lang="en-US" dirty="0" smtClean="0"/>
              <a:t>, 1980)</a:t>
            </a:r>
          </a:p>
          <a:p>
            <a:r>
              <a:rPr lang="en-US" dirty="0" smtClean="0"/>
              <a:t>Now good evidence that emotion is an integral attribute of cognition (</a:t>
            </a:r>
            <a:r>
              <a:rPr lang="en-US" dirty="0" err="1" smtClean="0"/>
              <a:t>Adolphs</a:t>
            </a:r>
            <a:r>
              <a:rPr lang="en-US" dirty="0"/>
              <a:t> </a:t>
            </a:r>
            <a:r>
              <a:rPr lang="en-US" dirty="0" smtClean="0"/>
              <a:t>and </a:t>
            </a:r>
            <a:r>
              <a:rPr lang="en-US" dirty="0" err="1" smtClean="0"/>
              <a:t>Damasio</a:t>
            </a:r>
            <a:r>
              <a:rPr lang="en-US" dirty="0" smtClean="0"/>
              <a:t>, 2001)</a:t>
            </a:r>
          </a:p>
          <a:p>
            <a:r>
              <a:rPr lang="en-US" dirty="0" smtClean="0"/>
              <a:t>Emotion modulates information processing – from memory to reasoning to decision making </a:t>
            </a:r>
          </a:p>
          <a:p>
            <a:r>
              <a:rPr lang="en-US" dirty="0" smtClean="0"/>
              <a:t>Emotion considered also “cognitive” – since it is a computation over representations of the organism’s body states</a:t>
            </a:r>
          </a:p>
          <a:p>
            <a:endParaRPr lang="en-US" dirty="0"/>
          </a:p>
          <a:p>
            <a:pPr lvl="1"/>
            <a:r>
              <a:rPr lang="en-US" dirty="0" smtClean="0"/>
              <a:t>Confirmed by studies in </a:t>
            </a:r>
            <a:r>
              <a:rPr lang="en-US" dirty="0" err="1" smtClean="0"/>
              <a:t>neuropshysiology</a:t>
            </a:r>
            <a:r>
              <a:rPr lang="en-US" dirty="0" smtClean="0"/>
              <a:t>, neuropsychology</a:t>
            </a:r>
          </a:p>
          <a:p>
            <a:r>
              <a:rPr lang="en-US" dirty="0" smtClean="0"/>
              <a:t>Affective representations map the relationship between current/future body states and past/baseline states</a:t>
            </a:r>
          </a:p>
          <a:p>
            <a:pPr lvl="1"/>
            <a:r>
              <a:rPr lang="en-US" dirty="0"/>
              <a:t>With respect to how such changes affect the organism’s survival and well-being</a:t>
            </a:r>
          </a:p>
          <a:p>
            <a:pPr marL="0" indent="0">
              <a:buNone/>
            </a:pP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9353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and cognition (II)</a:t>
            </a:r>
            <a:endParaRPr lang="en-GB" dirty="0"/>
          </a:p>
        </p:txBody>
      </p:sp>
      <p:sp>
        <p:nvSpPr>
          <p:cNvPr id="3" name="Content Placeholder 2"/>
          <p:cNvSpPr>
            <a:spLocks noGrp="1"/>
          </p:cNvSpPr>
          <p:nvPr>
            <p:ph idx="1"/>
          </p:nvPr>
        </p:nvSpPr>
        <p:spPr>
          <a:xfrm>
            <a:off x="611560" y="1916832"/>
            <a:ext cx="7869237" cy="2740025"/>
          </a:xfrm>
        </p:spPr>
        <p:txBody>
          <a:bodyPr/>
          <a:lstStyle/>
          <a:p>
            <a:r>
              <a:rPr lang="en-US" dirty="0" smtClean="0"/>
              <a:t>“Anger towards another individual” example:</a:t>
            </a:r>
          </a:p>
          <a:p>
            <a:pPr lvl="1"/>
            <a:r>
              <a:rPr lang="en-US" dirty="0" smtClean="0"/>
              <a:t>Multiple neural mappings</a:t>
            </a:r>
          </a:p>
          <a:p>
            <a:pPr lvl="2"/>
            <a:r>
              <a:rPr lang="en-US" dirty="0" smtClean="0"/>
              <a:t>Comprehensive representation of external stimulus</a:t>
            </a:r>
          </a:p>
          <a:p>
            <a:pPr lvl="2"/>
            <a:r>
              <a:rPr lang="en-US" dirty="0" smtClean="0"/>
              <a:t>The body</a:t>
            </a:r>
            <a:r>
              <a:rPr lang="en-GB" dirty="0" smtClean="0"/>
              <a:t>’s own state </a:t>
            </a:r>
          </a:p>
          <a:p>
            <a:pPr lvl="2"/>
            <a:r>
              <a:rPr lang="en-US" dirty="0" smtClean="0"/>
              <a:t>Relationship between the two</a:t>
            </a:r>
          </a:p>
          <a:p>
            <a:pPr lvl="1"/>
            <a:r>
              <a:rPr lang="en-US" dirty="0" smtClean="0"/>
              <a:t>Unfolding in parallel in time</a:t>
            </a:r>
            <a:endParaRPr lang="en-US" dirty="0"/>
          </a:p>
          <a:p>
            <a:pPr lvl="1"/>
            <a:r>
              <a:rPr lang="en-US" dirty="0" smtClean="0"/>
              <a:t>Some based on declarative knowledge and reasoning</a:t>
            </a:r>
          </a:p>
          <a:p>
            <a:pPr lvl="1"/>
            <a:r>
              <a:rPr lang="en-US" dirty="0" smtClean="0"/>
              <a:t>Several different sets of emotional responses are triggered by stimulus, resulting in dynamic change in:</a:t>
            </a:r>
          </a:p>
          <a:p>
            <a:pPr marL="1657350" lvl="3" indent="-285750">
              <a:buFont typeface="Wingdings" panose="05000000000000000000" pitchFamily="2" charset="2"/>
              <a:buChar char="§"/>
            </a:pPr>
            <a:r>
              <a:rPr lang="en-US" dirty="0" smtClean="0"/>
              <a:t>Somatosensory state of body</a:t>
            </a:r>
          </a:p>
          <a:p>
            <a:pPr marL="1657350" lvl="3" indent="-285750">
              <a:buFont typeface="Wingdings" panose="05000000000000000000" pitchFamily="2" charset="2"/>
              <a:buChar char="§"/>
            </a:pPr>
            <a:r>
              <a:rPr lang="en-US" dirty="0" err="1" smtClean="0"/>
              <a:t>Somatovisceral</a:t>
            </a:r>
            <a:r>
              <a:rPr lang="en-US" dirty="0" smtClean="0"/>
              <a:t> function</a:t>
            </a:r>
          </a:p>
          <a:p>
            <a:pPr marL="1657350" lvl="3" indent="-285750">
              <a:buFont typeface="Wingdings" panose="05000000000000000000" pitchFamily="2" charset="2"/>
              <a:buChar char="§"/>
            </a:pPr>
            <a:r>
              <a:rPr lang="en-US" dirty="0" smtClean="0"/>
              <a:t>Endocrine and neuroendocrine function</a:t>
            </a:r>
          </a:p>
          <a:p>
            <a:pPr marL="1657350" lvl="3" indent="-285750">
              <a:buFont typeface="Wingdings" panose="05000000000000000000" pitchFamily="2" charset="2"/>
              <a:buChar char="§"/>
            </a:pPr>
            <a:r>
              <a:rPr lang="en-US" dirty="0" smtClean="0"/>
              <a:t>Autonomic tone</a:t>
            </a:r>
          </a:p>
          <a:p>
            <a:pPr marL="1657350" lvl="3" indent="-285750">
              <a:buFont typeface="Wingdings" panose="05000000000000000000" pitchFamily="2" charset="2"/>
              <a:buChar char="§"/>
            </a:pPr>
            <a:r>
              <a:rPr lang="en-US" dirty="0" smtClean="0"/>
              <a:t>Global brain functioning</a:t>
            </a:r>
          </a:p>
        </p:txBody>
      </p:sp>
      <p:sp>
        <p:nvSpPr>
          <p:cNvPr id="4" name="Date Placeholder 3"/>
          <p:cNvSpPr>
            <a:spLocks noGrp="1"/>
          </p:cNvSpPr>
          <p:nvPr>
            <p:ph type="dt" idx="11"/>
          </p:nvPr>
        </p:nvSpPr>
        <p:spPr/>
        <p:txBody>
          <a:bodyPr/>
          <a:lstStyle/>
          <a:p>
            <a:pPr>
              <a:defRPr/>
            </a:pPr>
            <a:endParaRPr lang="en-US" altLang="en-US"/>
          </a:p>
        </p:txBody>
      </p:sp>
      <p:sp>
        <p:nvSpPr>
          <p:cNvPr id="5" name="Rectangle 4"/>
          <p:cNvSpPr/>
          <p:nvPr/>
        </p:nvSpPr>
        <p:spPr bwMode="auto">
          <a:xfrm>
            <a:off x="1599422" y="4653136"/>
            <a:ext cx="5760640" cy="1512168"/>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
        <p:nvSpPr>
          <p:cNvPr id="6" name="Right Arrow 5"/>
          <p:cNvSpPr/>
          <p:nvPr/>
        </p:nvSpPr>
        <p:spPr bwMode="auto">
          <a:xfrm>
            <a:off x="6876256" y="5229200"/>
            <a:ext cx="648072" cy="18002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7600" b="1" i="0" u="none" strike="noStrike" cap="none" normalizeH="0" baseline="0" smtClean="0">
              <a:ln>
                <a:noFill/>
              </a:ln>
              <a:solidFill>
                <a:schemeClr val="bg1"/>
              </a:solidFill>
              <a:effectLst/>
              <a:latin typeface="Verdana" pitchFamily="32" charset="0"/>
              <a:ea typeface="MS PGothic" pitchFamily="32" charset="-128"/>
            </a:endParaRPr>
          </a:p>
        </p:txBody>
      </p:sp>
      <p:sp>
        <p:nvSpPr>
          <p:cNvPr id="7" name="TextBox 6"/>
          <p:cNvSpPr txBox="1"/>
          <p:nvPr/>
        </p:nvSpPr>
        <p:spPr>
          <a:xfrm>
            <a:off x="7574005" y="4903711"/>
            <a:ext cx="1440160" cy="830997"/>
          </a:xfrm>
          <a:prstGeom prst="rect">
            <a:avLst/>
          </a:prstGeom>
          <a:noFill/>
        </p:spPr>
        <p:txBody>
          <a:bodyPr wrap="square" rtlCol="0">
            <a:spAutoFit/>
          </a:bodyPr>
          <a:lstStyle/>
          <a:p>
            <a:r>
              <a:rPr lang="en-US" sz="1600" dirty="0" smtClean="0">
                <a:solidFill>
                  <a:srgbClr val="FF0000"/>
                </a:solidFill>
              </a:rPr>
              <a:t>Maximize successful behavior</a:t>
            </a:r>
            <a:endParaRPr lang="en-GB" sz="1600" dirty="0">
              <a:solidFill>
                <a:srgbClr val="FF0000"/>
              </a:solidFill>
            </a:endParaRPr>
          </a:p>
        </p:txBody>
      </p:sp>
    </p:spTree>
    <p:extLst>
      <p:ext uri="{BB962C8B-B14F-4D97-AF65-F5344CB8AC3E}">
        <p14:creationId xmlns:p14="http://schemas.microsoft.com/office/powerpoint/2010/main" xmlns="" val="143580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(I)</a:t>
            </a:r>
            <a:endParaRPr lang="en-GB" dirty="0"/>
          </a:p>
        </p:txBody>
      </p:sp>
      <p:sp>
        <p:nvSpPr>
          <p:cNvPr id="3" name="Content Placeholder 2"/>
          <p:cNvSpPr>
            <a:spLocks noGrp="1"/>
          </p:cNvSpPr>
          <p:nvPr>
            <p:ph idx="1"/>
          </p:nvPr>
        </p:nvSpPr>
        <p:spPr>
          <a:xfrm>
            <a:off x="611560" y="1916832"/>
            <a:ext cx="5328592" cy="2740025"/>
          </a:xfrm>
        </p:spPr>
        <p:txBody>
          <a:bodyPr/>
          <a:lstStyle/>
          <a:p>
            <a:pPr marL="0" indent="0">
              <a:buNone/>
            </a:pPr>
            <a:r>
              <a:rPr lang="en-US" i="1" dirty="0" smtClean="0">
                <a:solidFill>
                  <a:srgbClr val="FF0000"/>
                </a:solidFill>
              </a:rPr>
              <a:t>Charles Darwin </a:t>
            </a:r>
          </a:p>
          <a:p>
            <a:pPr marL="0" indent="0">
              <a:buNone/>
            </a:pPr>
            <a:endParaRPr lang="en-US" dirty="0" smtClean="0"/>
          </a:p>
          <a:p>
            <a:r>
              <a:rPr lang="en-US" i="1" dirty="0" smtClean="0"/>
              <a:t>evolution of emotions – species (animals, humans)</a:t>
            </a:r>
          </a:p>
          <a:p>
            <a:r>
              <a:rPr lang="en-GB" dirty="0"/>
              <a:t>defended the argument that emotion expressions are evolved and adaptive (at least at some point in the past) and serve an important communicative </a:t>
            </a:r>
            <a:r>
              <a:rPr lang="en-GB" dirty="0" smtClean="0"/>
              <a:t>function (Hess and Thibault, 2009)</a:t>
            </a:r>
          </a:p>
          <a:p>
            <a:r>
              <a:rPr lang="en-GB" dirty="0" smtClean="0"/>
              <a:t>Why </a:t>
            </a:r>
            <a:r>
              <a:rPr lang="en-GB" dirty="0"/>
              <a:t>emotions are expressed the way they </a:t>
            </a:r>
            <a:r>
              <a:rPr lang="en-GB" dirty="0" smtClean="0"/>
              <a:t>are:</a:t>
            </a:r>
          </a:p>
          <a:p>
            <a:pPr lvl="1"/>
            <a:r>
              <a:rPr lang="en-GB" dirty="0"/>
              <a:t>principle of serviceable </a:t>
            </a:r>
            <a:r>
              <a:rPr lang="en-GB" dirty="0" smtClean="0"/>
              <a:t>habits</a:t>
            </a:r>
          </a:p>
          <a:p>
            <a:pPr lvl="1"/>
            <a:r>
              <a:rPr lang="en-GB" dirty="0" smtClean="0"/>
              <a:t>principle </a:t>
            </a:r>
            <a:r>
              <a:rPr lang="en-GB" dirty="0"/>
              <a:t>of </a:t>
            </a:r>
            <a:r>
              <a:rPr lang="en-GB" dirty="0" smtClean="0"/>
              <a:t>antithesis</a:t>
            </a:r>
          </a:p>
          <a:p>
            <a:pPr lvl="1"/>
            <a:r>
              <a:rPr lang="en-GB" dirty="0" smtClean="0"/>
              <a:t>principle </a:t>
            </a:r>
            <a:r>
              <a:rPr lang="en-GB" dirty="0"/>
              <a:t>of the direct action of the excited nervous system on the body</a:t>
            </a:r>
            <a:endParaRPr lang="en-GB" i="1" dirty="0"/>
          </a:p>
        </p:txBody>
      </p:sp>
      <p:sp>
        <p:nvSpPr>
          <p:cNvPr id="4" name="Date Placeholder 3"/>
          <p:cNvSpPr>
            <a:spLocks noGrp="1"/>
          </p:cNvSpPr>
          <p:nvPr>
            <p:ph type="dt" idx="11"/>
          </p:nvPr>
        </p:nvSpPr>
        <p:spPr/>
        <p:txBody>
          <a:bodyPr/>
          <a:lstStyle/>
          <a:p>
            <a:pPr>
              <a:defRPr/>
            </a:pPr>
            <a:endParaRPr lang="en-US" altLang="en-US"/>
          </a:p>
        </p:txBody>
      </p:sp>
      <p:pic>
        <p:nvPicPr>
          <p:cNvPr id="2050" name="Picture 2" descr="Expression of the Emotions in Man and Animals title p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2132856"/>
            <a:ext cx="2732534" cy="4524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3655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(II)</a:t>
            </a:r>
            <a:endParaRPr lang="en-GB" dirty="0"/>
          </a:p>
        </p:txBody>
      </p:sp>
      <p:sp>
        <p:nvSpPr>
          <p:cNvPr id="3" name="Content Placeholder 2"/>
          <p:cNvSpPr>
            <a:spLocks noGrp="1"/>
          </p:cNvSpPr>
          <p:nvPr>
            <p:ph idx="1"/>
          </p:nvPr>
        </p:nvSpPr>
        <p:spPr/>
        <p:txBody>
          <a:bodyPr/>
          <a:lstStyle/>
          <a:p>
            <a:pPr marL="0" indent="0">
              <a:buNone/>
            </a:pPr>
            <a:r>
              <a:rPr lang="en-GB" i="1" dirty="0">
                <a:solidFill>
                  <a:srgbClr val="FF0000"/>
                </a:solidFill>
              </a:rPr>
              <a:t>James–Lange </a:t>
            </a:r>
            <a:r>
              <a:rPr lang="en-GB" i="1" dirty="0" smtClean="0">
                <a:solidFill>
                  <a:srgbClr val="FF0000"/>
                </a:solidFill>
              </a:rPr>
              <a:t>Theory (William James, Carl Lange) </a:t>
            </a:r>
          </a:p>
          <a:p>
            <a:endParaRPr lang="en-GB" dirty="0" smtClean="0"/>
          </a:p>
          <a:p>
            <a:r>
              <a:rPr lang="en-GB" dirty="0" smtClean="0"/>
              <a:t>The </a:t>
            </a:r>
            <a:r>
              <a:rPr lang="en-GB" dirty="0"/>
              <a:t>autonomic nervous system creates physiological events, as a response to experiences in the </a:t>
            </a:r>
            <a:r>
              <a:rPr lang="en-GB" dirty="0" smtClean="0"/>
              <a:t>world, e.g.:</a:t>
            </a:r>
          </a:p>
          <a:p>
            <a:pPr lvl="1"/>
            <a:r>
              <a:rPr lang="en-GB" dirty="0" smtClean="0"/>
              <a:t>muscular tension</a:t>
            </a:r>
          </a:p>
          <a:p>
            <a:pPr lvl="1"/>
            <a:r>
              <a:rPr lang="en-GB" dirty="0" smtClean="0"/>
              <a:t>a </a:t>
            </a:r>
            <a:r>
              <a:rPr lang="en-GB" dirty="0"/>
              <a:t>rise in heart </a:t>
            </a:r>
            <a:r>
              <a:rPr lang="en-GB" dirty="0" smtClean="0"/>
              <a:t>rate</a:t>
            </a:r>
          </a:p>
          <a:p>
            <a:pPr lvl="1"/>
            <a:r>
              <a:rPr lang="en-GB" dirty="0" smtClean="0"/>
              <a:t>perspiration</a:t>
            </a:r>
          </a:p>
          <a:p>
            <a:pPr lvl="1"/>
            <a:r>
              <a:rPr lang="en-GB" dirty="0" smtClean="0"/>
              <a:t>dryness </a:t>
            </a:r>
            <a:r>
              <a:rPr lang="en-GB" dirty="0"/>
              <a:t>of the </a:t>
            </a:r>
            <a:r>
              <a:rPr lang="en-GB" dirty="0" smtClean="0"/>
              <a:t>mouth</a:t>
            </a:r>
          </a:p>
          <a:p>
            <a:pPr lvl="1"/>
            <a:endParaRPr lang="en-GB" dirty="0" smtClean="0"/>
          </a:p>
          <a:p>
            <a:r>
              <a:rPr lang="en-GB" dirty="0" smtClean="0"/>
              <a:t>Emotions are </a:t>
            </a:r>
            <a:r>
              <a:rPr lang="en-GB" dirty="0"/>
              <a:t>feelings which come about as a result of these physiological changes, rather than being their cause</a:t>
            </a:r>
            <a:r>
              <a:rPr lang="en-GB" dirty="0" smtClean="0"/>
              <a:t>.</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76102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(III)</a:t>
            </a:r>
            <a:endParaRPr lang="en-GB" dirty="0"/>
          </a:p>
        </p:txBody>
      </p:sp>
      <p:sp>
        <p:nvSpPr>
          <p:cNvPr id="3" name="Content Placeholder 2"/>
          <p:cNvSpPr>
            <a:spLocks noGrp="1"/>
          </p:cNvSpPr>
          <p:nvPr>
            <p:ph idx="1"/>
          </p:nvPr>
        </p:nvSpPr>
        <p:spPr/>
        <p:txBody>
          <a:bodyPr/>
          <a:lstStyle/>
          <a:p>
            <a:pPr marL="0" indent="0">
              <a:buNone/>
            </a:pPr>
            <a:r>
              <a:rPr lang="en-GB" i="1" dirty="0">
                <a:solidFill>
                  <a:srgbClr val="FF0000"/>
                </a:solidFill>
              </a:rPr>
              <a:t>Silvan Tomkins </a:t>
            </a:r>
            <a:r>
              <a:rPr lang="en-GB" i="1" dirty="0" smtClean="0">
                <a:solidFill>
                  <a:srgbClr val="FF0000"/>
                </a:solidFill>
              </a:rPr>
              <a:t>- “Affect Theory”</a:t>
            </a:r>
            <a:br>
              <a:rPr lang="en-GB" i="1" dirty="0" smtClean="0">
                <a:solidFill>
                  <a:srgbClr val="FF0000"/>
                </a:solidFill>
              </a:rPr>
            </a:br>
            <a:r>
              <a:rPr lang="en-GB" dirty="0" smtClean="0"/>
              <a:t> </a:t>
            </a:r>
          </a:p>
          <a:p>
            <a:r>
              <a:rPr lang="en-GB" dirty="0" smtClean="0"/>
              <a:t>introduced </a:t>
            </a:r>
            <a:r>
              <a:rPr lang="en-GB" dirty="0"/>
              <a:t>the concept of basic </a:t>
            </a:r>
            <a:r>
              <a:rPr lang="en-GB" dirty="0" smtClean="0"/>
              <a:t>emotions</a:t>
            </a:r>
          </a:p>
          <a:p>
            <a:r>
              <a:rPr lang="en-GB" dirty="0" smtClean="0"/>
              <a:t>based </a:t>
            </a:r>
            <a:r>
              <a:rPr lang="en-GB" dirty="0"/>
              <a:t>on the idea that the dominance of the emotion, which he called the </a:t>
            </a:r>
            <a:r>
              <a:rPr lang="en-GB" i="1" dirty="0"/>
              <a:t>affected </a:t>
            </a:r>
            <a:r>
              <a:rPr lang="en-GB" i="1" dirty="0" smtClean="0"/>
              <a:t>system</a:t>
            </a:r>
            <a:r>
              <a:rPr lang="en-GB" dirty="0" smtClean="0"/>
              <a:t> </a:t>
            </a:r>
            <a:r>
              <a:rPr lang="en-GB" dirty="0"/>
              <a:t>was the motivating force in human </a:t>
            </a:r>
            <a:r>
              <a:rPr lang="en-GB" dirty="0" smtClean="0"/>
              <a:t>life</a:t>
            </a:r>
          </a:p>
          <a:p>
            <a:r>
              <a:rPr lang="en-GB" dirty="0"/>
              <a:t>organizes affects (i.e., emotions, or subjectively experienced feelings) into discrete </a:t>
            </a:r>
            <a:r>
              <a:rPr lang="en-GB" dirty="0" smtClean="0"/>
              <a:t>categories</a:t>
            </a:r>
          </a:p>
          <a:p>
            <a:r>
              <a:rPr lang="en-GB" dirty="0" smtClean="0"/>
              <a:t>connects </a:t>
            </a:r>
            <a:r>
              <a:rPr lang="en-GB" dirty="0"/>
              <a:t>each </a:t>
            </a:r>
            <a:r>
              <a:rPr lang="en-GB" dirty="0" smtClean="0"/>
              <a:t>affect with </a:t>
            </a:r>
            <a:r>
              <a:rPr lang="en-GB" dirty="0"/>
              <a:t>its typical </a:t>
            </a:r>
            <a:r>
              <a:rPr lang="en-GB" dirty="0" smtClean="0"/>
              <a:t>response</a:t>
            </a:r>
          </a:p>
          <a:p>
            <a:r>
              <a:rPr lang="en-GB" dirty="0"/>
              <a:t>"biological portion of </a:t>
            </a:r>
            <a:r>
              <a:rPr lang="en-GB" dirty="0" smtClean="0"/>
              <a:t>emotion“ - </a:t>
            </a:r>
            <a:r>
              <a:rPr lang="en-GB" dirty="0"/>
              <a:t>"hard-wired, preprogrammed, genetically transmitted mechanisms that exist in each of us", which, when triggered, precipitate a "known pattern of biological events"</a:t>
            </a: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80995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(IV)</a:t>
            </a:r>
            <a:endParaRPr lang="en-GB" dirty="0"/>
          </a:p>
        </p:txBody>
      </p:sp>
      <p:sp>
        <p:nvSpPr>
          <p:cNvPr id="3" name="Content Placeholder 2"/>
          <p:cNvSpPr>
            <a:spLocks noGrp="1"/>
          </p:cNvSpPr>
          <p:nvPr>
            <p:ph idx="1"/>
          </p:nvPr>
        </p:nvSpPr>
        <p:spPr/>
        <p:txBody>
          <a:bodyPr/>
          <a:lstStyle/>
          <a:p>
            <a:pPr marL="0" indent="0">
              <a:buNone/>
            </a:pPr>
            <a:r>
              <a:rPr lang="en-GB" i="1" dirty="0">
                <a:solidFill>
                  <a:srgbClr val="FF0000"/>
                </a:solidFill>
              </a:rPr>
              <a:t>Silvan Tomkins </a:t>
            </a:r>
            <a:r>
              <a:rPr lang="en-GB" i="1" dirty="0" smtClean="0">
                <a:solidFill>
                  <a:srgbClr val="FF0000"/>
                </a:solidFill>
              </a:rPr>
              <a:t>- “Affect Theory” (1991)</a:t>
            </a:r>
            <a:br>
              <a:rPr lang="en-GB" i="1" dirty="0" smtClean="0">
                <a:solidFill>
                  <a:srgbClr val="FF0000"/>
                </a:solidFill>
              </a:rPr>
            </a:br>
            <a:r>
              <a:rPr lang="en-GB" dirty="0" smtClean="0"/>
              <a:t> </a:t>
            </a:r>
          </a:p>
          <a:p>
            <a:r>
              <a:rPr lang="en-GB" b="1" dirty="0"/>
              <a:t>Positive:</a:t>
            </a:r>
            <a:endParaRPr lang="en-GB" dirty="0"/>
          </a:p>
          <a:p>
            <a:pPr lvl="1"/>
            <a:r>
              <a:rPr lang="en-GB" dirty="0"/>
              <a:t>Enjoyment/Joy (reaction to success / impulse to share) — smiling, lips wide and out</a:t>
            </a:r>
          </a:p>
          <a:p>
            <a:pPr lvl="1"/>
            <a:r>
              <a:rPr lang="en-GB" dirty="0"/>
              <a:t>Interest/Excitement (reaction to new situation / impulse to attend) — eyebrows down, eyes tracking, eyes looking, closer listening</a:t>
            </a:r>
          </a:p>
          <a:p>
            <a:r>
              <a:rPr lang="en-GB" b="1" dirty="0"/>
              <a:t>Neutral:</a:t>
            </a:r>
            <a:endParaRPr lang="en-GB" dirty="0"/>
          </a:p>
          <a:p>
            <a:pPr lvl="1"/>
            <a:r>
              <a:rPr lang="en-GB" dirty="0"/>
              <a:t>Surprise/Startle (reaction to sudden change / resets impulses)— eyebrows up, eyes </a:t>
            </a:r>
            <a:r>
              <a:rPr lang="en-GB" dirty="0" smtClean="0"/>
              <a:t>blinking</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296267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a:t>
            </a:r>
            <a:r>
              <a:rPr lang="en-US" dirty="0"/>
              <a:t>V</a:t>
            </a:r>
            <a:r>
              <a:rPr lang="en-US" dirty="0" smtClean="0"/>
              <a:t>)</a:t>
            </a:r>
            <a:endParaRPr lang="en-GB" dirty="0"/>
          </a:p>
        </p:txBody>
      </p:sp>
      <p:sp>
        <p:nvSpPr>
          <p:cNvPr id="3" name="Content Placeholder 2"/>
          <p:cNvSpPr>
            <a:spLocks noGrp="1"/>
          </p:cNvSpPr>
          <p:nvPr>
            <p:ph idx="1"/>
          </p:nvPr>
        </p:nvSpPr>
        <p:spPr>
          <a:xfrm>
            <a:off x="611560" y="1844824"/>
            <a:ext cx="8136904" cy="2740025"/>
          </a:xfrm>
        </p:spPr>
        <p:txBody>
          <a:bodyPr/>
          <a:lstStyle/>
          <a:p>
            <a:pPr marL="0" indent="0">
              <a:buNone/>
            </a:pPr>
            <a:r>
              <a:rPr lang="en-GB" i="1" dirty="0">
                <a:solidFill>
                  <a:srgbClr val="FF0000"/>
                </a:solidFill>
              </a:rPr>
              <a:t>Silvan Tomkins </a:t>
            </a:r>
            <a:r>
              <a:rPr lang="en-GB" i="1" dirty="0" smtClean="0">
                <a:solidFill>
                  <a:srgbClr val="FF0000"/>
                </a:solidFill>
              </a:rPr>
              <a:t>- “Affect Theory”</a:t>
            </a:r>
            <a:br>
              <a:rPr lang="en-GB" i="1" dirty="0" smtClean="0">
                <a:solidFill>
                  <a:srgbClr val="FF0000"/>
                </a:solidFill>
              </a:rPr>
            </a:br>
            <a:r>
              <a:rPr lang="en-GB" dirty="0" smtClean="0"/>
              <a:t> </a:t>
            </a:r>
          </a:p>
          <a:p>
            <a:r>
              <a:rPr lang="en-GB" b="1" dirty="0"/>
              <a:t>Negative:</a:t>
            </a:r>
            <a:endParaRPr lang="en-GB" dirty="0"/>
          </a:p>
          <a:p>
            <a:pPr lvl="1"/>
            <a:r>
              <a:rPr lang="en-GB" dirty="0"/>
              <a:t>Anger/Rage (reaction to threat / impulse to attack) — frowning, a clenched jaw, a red face</a:t>
            </a:r>
          </a:p>
          <a:p>
            <a:pPr lvl="1"/>
            <a:r>
              <a:rPr lang="en-GB" dirty="0"/>
              <a:t>Disgust (reaction to bad taste / impulse to discard) — the lower lip raised and protruded, head forward and down</a:t>
            </a:r>
          </a:p>
          <a:p>
            <a:pPr lvl="1"/>
            <a:r>
              <a:rPr lang="en-GB" dirty="0" err="1"/>
              <a:t>Dissmell</a:t>
            </a:r>
            <a:r>
              <a:rPr lang="en-GB" dirty="0"/>
              <a:t> (reaction to bad smell / impulse to avoid - similar to distaste) — upper lip raised, head pulled back</a:t>
            </a:r>
          </a:p>
          <a:p>
            <a:pPr lvl="1"/>
            <a:r>
              <a:rPr lang="en-GB" dirty="0"/>
              <a:t>Distress/Anguish (reaction to loss / impulse to mourn) — crying, rhythmic sobbing, arched eyebrows, mouth lowered</a:t>
            </a:r>
          </a:p>
          <a:p>
            <a:pPr lvl="1"/>
            <a:r>
              <a:rPr lang="en-GB" dirty="0"/>
              <a:t>Fear/Terror (reaction to danger / impulse to run or hide) — a frozen stare, a pale face, coldness, sweat, erect hair</a:t>
            </a:r>
          </a:p>
          <a:p>
            <a:pPr lvl="1"/>
            <a:r>
              <a:rPr lang="en-GB" dirty="0"/>
              <a:t>Shame/Humiliation (reaction to failure / impulse to review behaviour) — eyes lowered, the head down and </a:t>
            </a:r>
            <a:r>
              <a:rPr lang="en-GB" dirty="0" smtClean="0"/>
              <a:t>verted</a:t>
            </a:r>
            <a:r>
              <a:rPr lang="en-GB" dirty="0"/>
              <a:t>, blushing</a:t>
            </a:r>
          </a:p>
        </p:txBody>
      </p:sp>
      <p:sp>
        <p:nvSpPr>
          <p:cNvPr id="4" name="Date Placeholder 3"/>
          <p:cNvSpPr>
            <a:spLocks noGrp="1"/>
          </p:cNvSpPr>
          <p:nvPr>
            <p:ph type="dt" idx="11"/>
          </p:nvPr>
        </p:nvSpPr>
        <p:spPr/>
        <p:txBody>
          <a:bodyPr/>
          <a:lstStyle/>
          <a:p>
            <a:pPr>
              <a:defRPr/>
            </a:pPr>
            <a:endParaRPr lang="en-US" altLang="en-US" dirty="0"/>
          </a:p>
        </p:txBody>
      </p:sp>
    </p:spTree>
    <p:extLst>
      <p:ext uri="{BB962C8B-B14F-4D97-AF65-F5344CB8AC3E}">
        <p14:creationId xmlns:p14="http://schemas.microsoft.com/office/powerpoint/2010/main" xmlns="" val="9385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a:t>
            </a:r>
            <a:endParaRPr lang="en-GB" dirty="0"/>
          </a:p>
        </p:txBody>
      </p:sp>
      <p:sp>
        <p:nvSpPr>
          <p:cNvPr id="3" name="Content Placeholder 2"/>
          <p:cNvSpPr>
            <a:spLocks noGrp="1"/>
          </p:cNvSpPr>
          <p:nvPr>
            <p:ph idx="1"/>
          </p:nvPr>
        </p:nvSpPr>
        <p:spPr/>
        <p:txBody>
          <a:bodyPr/>
          <a:lstStyle/>
          <a:p>
            <a:r>
              <a:rPr lang="en-US" dirty="0" smtClean="0"/>
              <a:t>Mythology</a:t>
            </a:r>
          </a:p>
          <a:p>
            <a:r>
              <a:rPr lang="en-US" dirty="0" smtClean="0"/>
              <a:t>Religions</a:t>
            </a:r>
          </a:p>
          <a:p>
            <a:r>
              <a:rPr lang="en-US" dirty="0" smtClean="0"/>
              <a:t>Spiritual practices</a:t>
            </a:r>
          </a:p>
          <a:p>
            <a:r>
              <a:rPr lang="en-US" dirty="0" smtClean="0"/>
              <a:t>Placebo effect</a:t>
            </a:r>
          </a:p>
          <a:p>
            <a:r>
              <a:rPr lang="en-US" dirty="0" smtClean="0"/>
              <a:t>“New Age” theories</a:t>
            </a:r>
          </a:p>
          <a:p>
            <a:r>
              <a:rPr lang="en-US" dirty="0" smtClean="0"/>
              <a:t>Feminism/femininity</a:t>
            </a:r>
          </a:p>
          <a:p>
            <a:r>
              <a:rPr lang="en-US" dirty="0" smtClean="0"/>
              <a:t>“Positive Psychology”</a:t>
            </a:r>
          </a:p>
          <a:p>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1026" name="Picture 2" descr="http://share.nanjing-school.com/tok/files/2012/10/emotion-2km99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492896"/>
            <a:ext cx="3829425"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384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a:t>
            </a:r>
            <a:r>
              <a:rPr lang="en-US" dirty="0"/>
              <a:t>V</a:t>
            </a:r>
            <a:r>
              <a:rPr lang="en-US" dirty="0" smtClean="0"/>
              <a:t>I)</a:t>
            </a:r>
            <a:endParaRPr lang="en-GB" dirty="0"/>
          </a:p>
        </p:txBody>
      </p:sp>
      <p:sp>
        <p:nvSpPr>
          <p:cNvPr id="3" name="Content Placeholder 2"/>
          <p:cNvSpPr>
            <a:spLocks noGrp="1"/>
          </p:cNvSpPr>
          <p:nvPr>
            <p:ph idx="1"/>
          </p:nvPr>
        </p:nvSpPr>
        <p:spPr/>
        <p:txBody>
          <a:bodyPr/>
          <a:lstStyle/>
          <a:p>
            <a:pPr marL="0" indent="0">
              <a:buNone/>
            </a:pPr>
            <a:r>
              <a:rPr lang="en-GB" i="1" dirty="0">
                <a:solidFill>
                  <a:srgbClr val="FF0000"/>
                </a:solidFill>
              </a:rPr>
              <a:t> Magda B. Arnold - Appraisal </a:t>
            </a:r>
            <a:r>
              <a:rPr lang="en-GB" i="1" dirty="0" smtClean="0">
                <a:solidFill>
                  <a:srgbClr val="FF0000"/>
                </a:solidFill>
              </a:rPr>
              <a:t>Theory</a:t>
            </a:r>
          </a:p>
          <a:p>
            <a:pPr marL="0" indent="0">
              <a:buNone/>
            </a:pPr>
            <a:endParaRPr lang="en-GB" i="1" dirty="0">
              <a:solidFill>
                <a:srgbClr val="FF0000"/>
              </a:solidFill>
            </a:endParaRPr>
          </a:p>
          <a:p>
            <a:r>
              <a:rPr lang="en-GB" dirty="0"/>
              <a:t>E</a:t>
            </a:r>
            <a:r>
              <a:rPr lang="en-GB" dirty="0" smtClean="0"/>
              <a:t>motions</a:t>
            </a:r>
            <a:r>
              <a:rPr lang="en-GB" dirty="0"/>
              <a:t> are extracted from our evaluations (</a:t>
            </a:r>
            <a:r>
              <a:rPr lang="en-GB" dirty="0" smtClean="0"/>
              <a:t>appraisals) of </a:t>
            </a:r>
            <a:r>
              <a:rPr lang="en-GB" dirty="0"/>
              <a:t>events </a:t>
            </a:r>
            <a:endParaRPr lang="en-GB" dirty="0" smtClean="0"/>
          </a:p>
          <a:p>
            <a:pPr lvl="1"/>
            <a:r>
              <a:rPr lang="en-GB" dirty="0" smtClean="0"/>
              <a:t>causing specific </a:t>
            </a:r>
            <a:r>
              <a:rPr lang="en-GB" dirty="0"/>
              <a:t>reactions in different </a:t>
            </a:r>
            <a:r>
              <a:rPr lang="en-GB" dirty="0" smtClean="0"/>
              <a:t>people</a:t>
            </a:r>
            <a:endParaRPr lang="en-GB" dirty="0"/>
          </a:p>
          <a:p>
            <a:r>
              <a:rPr lang="en-GB" dirty="0" smtClean="0"/>
              <a:t>Appraisal </a:t>
            </a:r>
            <a:r>
              <a:rPr lang="en-GB" dirty="0"/>
              <a:t>of a situation causes an emotional, or affective, response that is going to be based on that appraisal. </a:t>
            </a:r>
          </a:p>
          <a:p>
            <a:r>
              <a:rPr lang="en-GB" dirty="0" smtClean="0"/>
              <a:t>Accounts </a:t>
            </a:r>
            <a:r>
              <a:rPr lang="en-GB" dirty="0"/>
              <a:t>for individual variances of emotional reactions to the same </a:t>
            </a:r>
            <a:r>
              <a:rPr lang="en-GB" dirty="0" smtClean="0"/>
              <a:t>event</a:t>
            </a:r>
          </a:p>
          <a:p>
            <a:r>
              <a:rPr lang="en-GB" dirty="0" smtClean="0"/>
              <a:t>Two approaches: </a:t>
            </a:r>
          </a:p>
          <a:p>
            <a:pPr lvl="2"/>
            <a:r>
              <a:rPr lang="en-GB" dirty="0" smtClean="0"/>
              <a:t>Structural </a:t>
            </a:r>
            <a:r>
              <a:rPr lang="en-GB" dirty="0"/>
              <a:t>approach </a:t>
            </a:r>
            <a:endParaRPr lang="en-GB" dirty="0" smtClean="0"/>
          </a:p>
          <a:p>
            <a:pPr lvl="2"/>
            <a:r>
              <a:rPr lang="en-GB" dirty="0"/>
              <a:t>P</a:t>
            </a:r>
            <a:r>
              <a:rPr lang="en-GB" dirty="0" smtClean="0"/>
              <a:t>rocess model</a:t>
            </a:r>
            <a:endParaRPr lang="en-US" dirty="0"/>
          </a:p>
          <a:p>
            <a:pPr lvl="1"/>
            <a:r>
              <a:rPr lang="en-US" dirty="0" smtClean="0"/>
              <a:t>Explaining how emotions develop:</a:t>
            </a:r>
          </a:p>
          <a:p>
            <a:pPr lvl="2"/>
            <a:r>
              <a:rPr lang="en-GB" dirty="0" smtClean="0"/>
              <a:t>Event-&gt;Thinking -&gt;simultaneous </a:t>
            </a:r>
            <a:r>
              <a:rPr lang="en-GB" dirty="0"/>
              <a:t>events of </a:t>
            </a:r>
            <a:r>
              <a:rPr lang="en-GB" dirty="0" smtClean="0"/>
              <a:t>Arousal </a:t>
            </a:r>
            <a:r>
              <a:rPr lang="en-GB" dirty="0"/>
              <a:t>and </a:t>
            </a:r>
            <a:r>
              <a:rPr lang="en-GB" dirty="0" smtClean="0"/>
              <a:t>Emotion</a:t>
            </a:r>
            <a:r>
              <a:rPr lang="en-US" dirty="0" smtClean="0"/>
              <a:t> </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97480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(VII)</a:t>
            </a:r>
            <a:endParaRPr lang="en-GB" dirty="0"/>
          </a:p>
        </p:txBody>
      </p:sp>
      <p:sp>
        <p:nvSpPr>
          <p:cNvPr id="3" name="Content Placeholder 2"/>
          <p:cNvSpPr>
            <a:spLocks noGrp="1"/>
          </p:cNvSpPr>
          <p:nvPr>
            <p:ph idx="1"/>
          </p:nvPr>
        </p:nvSpPr>
        <p:spPr/>
        <p:txBody>
          <a:bodyPr/>
          <a:lstStyle/>
          <a:p>
            <a:pPr marL="0" indent="0">
              <a:buNone/>
            </a:pPr>
            <a:r>
              <a:rPr lang="en-GB" i="1" dirty="0" smtClean="0">
                <a:solidFill>
                  <a:srgbClr val="FF0000"/>
                </a:solidFill>
              </a:rPr>
              <a:t>Richard Lazarus</a:t>
            </a:r>
            <a:r>
              <a:rPr lang="en-GB" i="1" dirty="0">
                <a:solidFill>
                  <a:srgbClr val="FF0000"/>
                </a:solidFill>
              </a:rPr>
              <a:t> - Appraisal </a:t>
            </a:r>
            <a:r>
              <a:rPr lang="en-GB" i="1" dirty="0" smtClean="0">
                <a:solidFill>
                  <a:srgbClr val="FF0000"/>
                </a:solidFill>
              </a:rPr>
              <a:t>Theory – Structural Model</a:t>
            </a:r>
            <a:endParaRPr lang="en-GB" i="1" dirty="0">
              <a:solidFill>
                <a:srgbClr val="FF0000"/>
              </a:solidFill>
            </a:endParaRPr>
          </a:p>
          <a:p>
            <a:endParaRPr lang="en-GB" sz="800" dirty="0" smtClean="0"/>
          </a:p>
          <a:p>
            <a:r>
              <a:rPr lang="en-GB" dirty="0" smtClean="0"/>
              <a:t>Biopsychological </a:t>
            </a:r>
            <a:r>
              <a:rPr lang="en-GB" dirty="0"/>
              <a:t>components of the theory </a:t>
            </a:r>
            <a:endParaRPr lang="en-GB" dirty="0" smtClean="0"/>
          </a:p>
          <a:p>
            <a:r>
              <a:rPr lang="en-GB" dirty="0"/>
              <a:t>C</a:t>
            </a:r>
            <a:r>
              <a:rPr lang="en-GB" dirty="0" smtClean="0"/>
              <a:t>ognitive </a:t>
            </a:r>
            <a:r>
              <a:rPr lang="en-GB" dirty="0"/>
              <a:t>aspects of </a:t>
            </a:r>
            <a:r>
              <a:rPr lang="en-GB" dirty="0" smtClean="0"/>
              <a:t>emotion:</a:t>
            </a:r>
          </a:p>
          <a:p>
            <a:pPr lvl="1"/>
            <a:r>
              <a:rPr lang="en-GB" dirty="0" smtClean="0"/>
              <a:t>nature </a:t>
            </a:r>
            <a:r>
              <a:rPr lang="en-GB" dirty="0"/>
              <a:t>of the cognitions (or appraisals) which underlie separate emotional reactions </a:t>
            </a:r>
            <a:endParaRPr lang="en-GB" dirty="0" smtClean="0"/>
          </a:p>
          <a:p>
            <a:pPr lvl="1"/>
            <a:r>
              <a:rPr lang="en-GB" dirty="0" smtClean="0"/>
              <a:t>determining </a:t>
            </a:r>
            <a:r>
              <a:rPr lang="en-GB" dirty="0"/>
              <a:t>antecedent conditions of these </a:t>
            </a:r>
            <a:r>
              <a:rPr lang="en-GB" dirty="0" smtClean="0"/>
              <a:t>cognitions</a:t>
            </a:r>
          </a:p>
          <a:p>
            <a:r>
              <a:rPr lang="en-GB" dirty="0"/>
              <a:t>T</a:t>
            </a:r>
            <a:r>
              <a:rPr lang="en-GB" dirty="0" smtClean="0"/>
              <a:t>wo </a:t>
            </a:r>
            <a:r>
              <a:rPr lang="en-GB" dirty="0"/>
              <a:t>major types of appraisal methods </a:t>
            </a:r>
            <a:r>
              <a:rPr lang="en-GB" dirty="0" smtClean="0"/>
              <a:t>: </a:t>
            </a:r>
          </a:p>
          <a:p>
            <a:pPr lvl="1"/>
            <a:r>
              <a:rPr lang="en-GB" dirty="0" smtClean="0"/>
              <a:t>1</a:t>
            </a:r>
            <a:r>
              <a:rPr lang="en-GB" dirty="0"/>
              <a:t>) primary </a:t>
            </a:r>
            <a:r>
              <a:rPr lang="en-GB" dirty="0" smtClean="0"/>
              <a:t>appraisal - establishment </a:t>
            </a:r>
            <a:r>
              <a:rPr lang="en-GB" dirty="0"/>
              <a:t>of the significance or meaning of the event to the </a:t>
            </a:r>
            <a:r>
              <a:rPr lang="en-GB" dirty="0" smtClean="0"/>
              <a:t>organism</a:t>
            </a:r>
          </a:p>
          <a:p>
            <a:pPr lvl="1"/>
            <a:r>
              <a:rPr lang="en-GB" dirty="0" smtClean="0"/>
              <a:t>2</a:t>
            </a:r>
            <a:r>
              <a:rPr lang="en-GB" dirty="0"/>
              <a:t>) secondary </a:t>
            </a:r>
            <a:r>
              <a:rPr lang="en-GB" dirty="0" smtClean="0"/>
              <a:t>appraisal - assessment </a:t>
            </a:r>
            <a:r>
              <a:rPr lang="en-GB" dirty="0"/>
              <a:t>of the ability of the organism to cope with the consequences of the </a:t>
            </a:r>
            <a:r>
              <a:rPr lang="en-GB" dirty="0" smtClean="0"/>
              <a:t>event</a:t>
            </a:r>
          </a:p>
          <a:p>
            <a:r>
              <a:rPr lang="en-US" dirty="0" smtClean="0"/>
              <a:t>Critiqued for lack of coping with dynamic nature of emotions</a:t>
            </a:r>
            <a:endParaRPr lang="en-GB" dirty="0" smtClean="0"/>
          </a:p>
          <a:p>
            <a:pPr lvl="1"/>
            <a:endParaRPr lang="en-GB" sz="800"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01361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(VIII)</a:t>
            </a:r>
            <a:endParaRPr lang="en-GB" dirty="0"/>
          </a:p>
        </p:txBody>
      </p:sp>
      <p:sp>
        <p:nvSpPr>
          <p:cNvPr id="3" name="Content Placeholder 2"/>
          <p:cNvSpPr>
            <a:spLocks noGrp="1"/>
          </p:cNvSpPr>
          <p:nvPr>
            <p:ph idx="1"/>
          </p:nvPr>
        </p:nvSpPr>
        <p:spPr/>
        <p:txBody>
          <a:bodyPr/>
          <a:lstStyle/>
          <a:p>
            <a:pPr marL="0" indent="0">
              <a:buNone/>
            </a:pPr>
            <a:r>
              <a:rPr lang="en-GB" i="1" dirty="0">
                <a:solidFill>
                  <a:srgbClr val="FF0000"/>
                </a:solidFill>
              </a:rPr>
              <a:t>Smith and </a:t>
            </a:r>
            <a:r>
              <a:rPr lang="en-GB" i="1" dirty="0" smtClean="0">
                <a:solidFill>
                  <a:srgbClr val="FF0000"/>
                </a:solidFill>
              </a:rPr>
              <a:t>Kirby; </a:t>
            </a:r>
            <a:r>
              <a:rPr lang="en-GB" i="1" dirty="0" err="1" smtClean="0">
                <a:solidFill>
                  <a:srgbClr val="FF0000"/>
                </a:solidFill>
              </a:rPr>
              <a:t>Marsella</a:t>
            </a:r>
            <a:r>
              <a:rPr lang="en-GB" i="1" dirty="0" smtClean="0">
                <a:solidFill>
                  <a:srgbClr val="FF0000"/>
                </a:solidFill>
              </a:rPr>
              <a:t> and </a:t>
            </a:r>
            <a:r>
              <a:rPr lang="en-GB" i="1" dirty="0" err="1" smtClean="0">
                <a:solidFill>
                  <a:srgbClr val="FF0000"/>
                </a:solidFill>
              </a:rPr>
              <a:t>Gratch</a:t>
            </a:r>
            <a:r>
              <a:rPr lang="en-GB" i="1" dirty="0">
                <a:solidFill>
                  <a:srgbClr val="FF0000"/>
                </a:solidFill>
              </a:rPr>
              <a:t> - Appraisal </a:t>
            </a:r>
            <a:r>
              <a:rPr lang="en-GB" i="1" dirty="0" smtClean="0">
                <a:solidFill>
                  <a:srgbClr val="FF0000"/>
                </a:solidFill>
              </a:rPr>
              <a:t>Theory – Process Model</a:t>
            </a:r>
            <a:endParaRPr lang="en-GB" i="1" dirty="0">
              <a:solidFill>
                <a:srgbClr val="FF0000"/>
              </a:solidFill>
            </a:endParaRPr>
          </a:p>
          <a:p>
            <a:endParaRPr lang="en-GB" sz="800" dirty="0" smtClean="0"/>
          </a:p>
          <a:p>
            <a:r>
              <a:rPr lang="en-GB" dirty="0"/>
              <a:t>H</a:t>
            </a:r>
            <a:r>
              <a:rPr lang="en-GB" dirty="0" smtClean="0"/>
              <a:t>ow </a:t>
            </a:r>
            <a:r>
              <a:rPr lang="en-GB" dirty="0"/>
              <a:t>one evaluates emotional </a:t>
            </a:r>
            <a:r>
              <a:rPr lang="en-GB" dirty="0" smtClean="0"/>
              <a:t>stimuli</a:t>
            </a:r>
          </a:p>
          <a:p>
            <a:r>
              <a:rPr lang="en-GB" dirty="0" smtClean="0"/>
              <a:t>Three </a:t>
            </a:r>
            <a:r>
              <a:rPr lang="en-GB" dirty="0"/>
              <a:t>main components to the process model of appraisal: </a:t>
            </a:r>
            <a:endParaRPr lang="en-GB" dirty="0" smtClean="0"/>
          </a:p>
          <a:p>
            <a:pPr lvl="1"/>
            <a:r>
              <a:rPr lang="en-GB" dirty="0">
                <a:solidFill>
                  <a:srgbClr val="FF0000"/>
                </a:solidFill>
              </a:rPr>
              <a:t>P</a:t>
            </a:r>
            <a:r>
              <a:rPr lang="en-GB" dirty="0" smtClean="0">
                <a:solidFill>
                  <a:srgbClr val="FF0000"/>
                </a:solidFill>
              </a:rPr>
              <a:t>erceptual stimuli </a:t>
            </a:r>
            <a:r>
              <a:rPr lang="en-GB" dirty="0" smtClean="0"/>
              <a:t>(what you pick up from surroundings)</a:t>
            </a:r>
          </a:p>
          <a:p>
            <a:pPr lvl="1"/>
            <a:r>
              <a:rPr lang="en-GB" dirty="0">
                <a:solidFill>
                  <a:srgbClr val="FF0000"/>
                </a:solidFill>
              </a:rPr>
              <a:t>A</a:t>
            </a:r>
            <a:r>
              <a:rPr lang="en-GB" dirty="0" smtClean="0">
                <a:solidFill>
                  <a:srgbClr val="FF0000"/>
                </a:solidFill>
              </a:rPr>
              <a:t>ssociative processing </a:t>
            </a:r>
            <a:r>
              <a:rPr lang="en-GB" dirty="0" smtClean="0"/>
              <a:t>(</a:t>
            </a:r>
            <a:r>
              <a:rPr lang="en-GB" dirty="0"/>
              <a:t>memory-based process </a:t>
            </a:r>
            <a:r>
              <a:rPr lang="en-GB" dirty="0" smtClean="0"/>
              <a:t>-&gt; quick </a:t>
            </a:r>
            <a:r>
              <a:rPr lang="en-GB" dirty="0"/>
              <a:t>connections and provides appraisal information based on activated memories that are quickly associated with the given </a:t>
            </a:r>
            <a:r>
              <a:rPr lang="en-GB" dirty="0" smtClean="0"/>
              <a:t>stimulus)</a:t>
            </a:r>
          </a:p>
          <a:p>
            <a:pPr lvl="1"/>
            <a:r>
              <a:rPr lang="en-GB" dirty="0" smtClean="0">
                <a:solidFill>
                  <a:srgbClr val="FF0000"/>
                </a:solidFill>
              </a:rPr>
              <a:t>Reasoning </a:t>
            </a:r>
            <a:r>
              <a:rPr lang="en-GB" dirty="0"/>
              <a:t>(slower, </a:t>
            </a:r>
            <a:r>
              <a:rPr lang="en-GB" dirty="0" smtClean="0"/>
              <a:t>deliberate, thorough involving logical</a:t>
            </a:r>
            <a:r>
              <a:rPr lang="en-GB" dirty="0"/>
              <a:t>, critical thinking about the stimulus and/or </a:t>
            </a:r>
            <a:r>
              <a:rPr lang="en-GB" dirty="0" smtClean="0"/>
              <a:t>situation)</a:t>
            </a:r>
            <a:endParaRPr lang="en-GB" dirty="0" smtClean="0">
              <a:solidFill>
                <a:srgbClr val="FF0000"/>
              </a:solidFill>
            </a:endParaRPr>
          </a:p>
          <a:p>
            <a:endParaRPr lang="en-GB" dirty="0" smtClean="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98794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(IX)</a:t>
            </a:r>
            <a:endParaRPr lang="en-GB" dirty="0"/>
          </a:p>
        </p:txBody>
      </p:sp>
      <p:sp>
        <p:nvSpPr>
          <p:cNvPr id="3" name="Content Placeholder 2"/>
          <p:cNvSpPr>
            <a:spLocks noGrp="1"/>
          </p:cNvSpPr>
          <p:nvPr>
            <p:ph idx="1"/>
          </p:nvPr>
        </p:nvSpPr>
        <p:spPr>
          <a:xfrm>
            <a:off x="395536" y="1988840"/>
            <a:ext cx="8424936" cy="2740025"/>
          </a:xfrm>
        </p:spPr>
        <p:txBody>
          <a:bodyPr/>
          <a:lstStyle/>
          <a:p>
            <a:pPr marL="0" indent="0">
              <a:buNone/>
            </a:pPr>
            <a:r>
              <a:rPr lang="en-GB" i="1" dirty="0" smtClean="0">
                <a:solidFill>
                  <a:srgbClr val="FF0000"/>
                </a:solidFill>
              </a:rPr>
              <a:t>Klaus Scherer</a:t>
            </a:r>
            <a:r>
              <a:rPr lang="en-GB" i="1" dirty="0">
                <a:solidFill>
                  <a:srgbClr val="FF0000"/>
                </a:solidFill>
              </a:rPr>
              <a:t> - Appraisal </a:t>
            </a:r>
            <a:r>
              <a:rPr lang="en-GB" i="1" dirty="0" smtClean="0">
                <a:solidFill>
                  <a:srgbClr val="FF0000"/>
                </a:solidFill>
              </a:rPr>
              <a:t>Theory – </a:t>
            </a:r>
            <a:r>
              <a:rPr lang="en-GB" i="1" dirty="0">
                <a:solidFill>
                  <a:srgbClr val="FF0000"/>
                </a:solidFill>
              </a:rPr>
              <a:t>Process Model - Multi-level Sequential Check </a:t>
            </a:r>
            <a:r>
              <a:rPr lang="en-GB" i="1" dirty="0" smtClean="0">
                <a:solidFill>
                  <a:srgbClr val="FF0000"/>
                </a:solidFill>
              </a:rPr>
              <a:t>Model</a:t>
            </a:r>
            <a:endParaRPr lang="en-GB" i="1" dirty="0">
              <a:solidFill>
                <a:srgbClr val="FF0000"/>
              </a:solidFill>
            </a:endParaRPr>
          </a:p>
          <a:p>
            <a:endParaRPr lang="en-GB" sz="800" dirty="0" smtClean="0"/>
          </a:p>
          <a:p>
            <a:r>
              <a:rPr lang="en-GB" dirty="0" smtClean="0"/>
              <a:t>Three </a:t>
            </a:r>
            <a:r>
              <a:rPr lang="en-GB" dirty="0"/>
              <a:t>levels of appraisal </a:t>
            </a:r>
            <a:r>
              <a:rPr lang="en-GB" dirty="0" smtClean="0"/>
              <a:t>process + sequential constraints </a:t>
            </a:r>
          </a:p>
          <a:p>
            <a:pPr lvl="1"/>
            <a:r>
              <a:rPr lang="en-GB" dirty="0" smtClean="0">
                <a:solidFill>
                  <a:srgbClr val="FF0000"/>
                </a:solidFill>
              </a:rPr>
              <a:t>innate</a:t>
            </a:r>
            <a:r>
              <a:rPr lang="en-GB" dirty="0" smtClean="0"/>
              <a:t> </a:t>
            </a:r>
            <a:r>
              <a:rPr lang="en-GB" dirty="0"/>
              <a:t>(</a:t>
            </a:r>
            <a:r>
              <a:rPr lang="en-GB" dirty="0" smtClean="0"/>
              <a:t>sensory-motor)</a:t>
            </a:r>
          </a:p>
          <a:p>
            <a:pPr lvl="1"/>
            <a:r>
              <a:rPr lang="en-GB" dirty="0" smtClean="0">
                <a:solidFill>
                  <a:srgbClr val="FF0000"/>
                </a:solidFill>
              </a:rPr>
              <a:t>learned</a:t>
            </a:r>
            <a:r>
              <a:rPr lang="en-GB" dirty="0" smtClean="0"/>
              <a:t> </a:t>
            </a:r>
            <a:r>
              <a:rPr lang="en-GB" dirty="0"/>
              <a:t>(</a:t>
            </a:r>
            <a:r>
              <a:rPr lang="en-GB" dirty="0" smtClean="0"/>
              <a:t>schema-based)</a:t>
            </a:r>
          </a:p>
          <a:p>
            <a:pPr lvl="1"/>
            <a:r>
              <a:rPr lang="en-GB" dirty="0" smtClean="0">
                <a:solidFill>
                  <a:srgbClr val="FF0000"/>
                </a:solidFill>
              </a:rPr>
              <a:t>deliberate</a:t>
            </a:r>
            <a:r>
              <a:rPr lang="en-GB" dirty="0" smtClean="0"/>
              <a:t> </a:t>
            </a:r>
            <a:r>
              <a:rPr lang="en-GB" dirty="0"/>
              <a:t>(conceptual</a:t>
            </a:r>
            <a:r>
              <a:rPr lang="en-GB" dirty="0" smtClean="0"/>
              <a:t>)</a:t>
            </a:r>
          </a:p>
          <a:p>
            <a:r>
              <a:rPr lang="en-GB" dirty="0" smtClean="0"/>
              <a:t>Strict</a:t>
            </a:r>
            <a:r>
              <a:rPr lang="en-GB" dirty="0"/>
              <a:t>, ordered progression </a:t>
            </a:r>
            <a:r>
              <a:rPr lang="en-GB" dirty="0" smtClean="0"/>
              <a:t>for appraisal </a:t>
            </a:r>
            <a:r>
              <a:rPr lang="en-GB" dirty="0"/>
              <a:t>processes </a:t>
            </a:r>
            <a:endParaRPr lang="en-GB" dirty="0" smtClean="0"/>
          </a:p>
          <a:p>
            <a:r>
              <a:rPr lang="en-US" dirty="0" smtClean="0"/>
              <a:t>Checks at all levels:</a:t>
            </a:r>
          </a:p>
          <a:p>
            <a:pPr lvl="1"/>
            <a:r>
              <a:rPr lang="en-GB" dirty="0" smtClean="0"/>
              <a:t>Relevance </a:t>
            </a:r>
            <a:r>
              <a:rPr lang="en-GB" dirty="0"/>
              <a:t>(novelty and relevance to goals) </a:t>
            </a:r>
            <a:r>
              <a:rPr lang="en-GB" dirty="0" smtClean="0"/>
              <a:t>check</a:t>
            </a:r>
          </a:p>
          <a:p>
            <a:pPr lvl="1"/>
            <a:r>
              <a:rPr lang="en-GB" dirty="0" smtClean="0"/>
              <a:t>Implication </a:t>
            </a:r>
            <a:r>
              <a:rPr lang="en-GB" dirty="0"/>
              <a:t>check (cause, goal conduciveness, and </a:t>
            </a:r>
            <a:r>
              <a:rPr lang="en-GB" dirty="0" smtClean="0"/>
              <a:t>urgency)</a:t>
            </a:r>
          </a:p>
          <a:p>
            <a:pPr lvl="1"/>
            <a:r>
              <a:rPr lang="en-GB" dirty="0" smtClean="0"/>
              <a:t>Coping </a:t>
            </a:r>
            <a:r>
              <a:rPr lang="en-GB" dirty="0"/>
              <a:t>potential check (control and </a:t>
            </a:r>
            <a:r>
              <a:rPr lang="en-GB" dirty="0" smtClean="0"/>
              <a:t>power)</a:t>
            </a:r>
          </a:p>
          <a:p>
            <a:pPr lvl="1"/>
            <a:r>
              <a:rPr lang="en-GB" dirty="0" smtClean="0"/>
              <a:t>Normative </a:t>
            </a:r>
            <a:r>
              <a:rPr lang="en-GB" dirty="0"/>
              <a:t>significance (compatibility with one’s standards)</a:t>
            </a:r>
            <a:endParaRPr lang="en-GB" dirty="0" smtClean="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78654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Psychology (X)</a:t>
            </a:r>
            <a:endParaRPr lang="en-GB" dirty="0"/>
          </a:p>
        </p:txBody>
      </p:sp>
      <p:sp>
        <p:nvSpPr>
          <p:cNvPr id="3" name="Content Placeholder 2"/>
          <p:cNvSpPr>
            <a:spLocks noGrp="1"/>
          </p:cNvSpPr>
          <p:nvPr>
            <p:ph idx="1"/>
          </p:nvPr>
        </p:nvSpPr>
        <p:spPr>
          <a:xfrm>
            <a:off x="611560" y="1916832"/>
            <a:ext cx="7869237" cy="2740025"/>
          </a:xfrm>
        </p:spPr>
        <p:txBody>
          <a:bodyPr/>
          <a:lstStyle/>
          <a:p>
            <a:pPr marL="0" indent="0">
              <a:buNone/>
            </a:pPr>
            <a:r>
              <a:rPr lang="en-US" i="1" dirty="0" smtClean="0">
                <a:solidFill>
                  <a:srgbClr val="FF0000"/>
                </a:solidFill>
              </a:rPr>
              <a:t>Social constructivism</a:t>
            </a:r>
          </a:p>
          <a:p>
            <a:r>
              <a:rPr lang="en-US" dirty="0" smtClean="0">
                <a:solidFill>
                  <a:srgbClr val="2B3095"/>
                </a:solidFill>
              </a:rPr>
              <a:t>Takes into account the social context in which emotions develop</a:t>
            </a:r>
          </a:p>
          <a:p>
            <a:r>
              <a:rPr lang="en-GB" dirty="0" smtClean="0"/>
              <a:t>“It </a:t>
            </a:r>
            <a:r>
              <a:rPr lang="en-GB" dirty="0"/>
              <a:t>is important to map the properties of the specific interactions</a:t>
            </a:r>
            <a:r>
              <a:rPr lang="en-GB" dirty="0" smtClean="0"/>
              <a:t>, the </a:t>
            </a:r>
            <a:r>
              <a:rPr lang="en-GB" dirty="0"/>
              <a:t>structure of the relationships, and the organization </a:t>
            </a:r>
            <a:r>
              <a:rPr lang="en-GB" dirty="0" smtClean="0"/>
              <a:t>of the </a:t>
            </a:r>
            <a:r>
              <a:rPr lang="en-GB" dirty="0"/>
              <a:t>culture in which the individual </a:t>
            </a:r>
            <a:r>
              <a:rPr lang="en-GB" dirty="0" smtClean="0"/>
              <a:t>engages” </a:t>
            </a:r>
            <a:r>
              <a:rPr lang="en-GB" dirty="0"/>
              <a:t>(</a:t>
            </a:r>
            <a:r>
              <a:rPr lang="en-GB" dirty="0" err="1"/>
              <a:t>Boiger</a:t>
            </a:r>
            <a:r>
              <a:rPr lang="en-GB" dirty="0"/>
              <a:t> &amp; </a:t>
            </a:r>
            <a:r>
              <a:rPr lang="en-GB" dirty="0" err="1"/>
              <a:t>Mesquita</a:t>
            </a:r>
            <a:r>
              <a:rPr lang="en-GB" dirty="0" smtClean="0"/>
              <a:t>, 2012)</a:t>
            </a:r>
          </a:p>
          <a:p>
            <a:r>
              <a:rPr lang="en-GB" dirty="0" smtClean="0"/>
              <a:t>“Emotions </a:t>
            </a:r>
            <a:r>
              <a:rPr lang="en-GB" dirty="0"/>
              <a:t>that fit the predominant cultural goals tend to be rewarded, and are then found to become more </a:t>
            </a:r>
            <a:r>
              <a:rPr lang="en-GB" dirty="0" smtClean="0"/>
              <a:t>prevalent” (</a:t>
            </a:r>
            <a:r>
              <a:rPr lang="en-GB" dirty="0" err="1" smtClean="0"/>
              <a:t>Mesquita</a:t>
            </a:r>
            <a:r>
              <a:rPr lang="en-GB" dirty="0"/>
              <a:t>, 2003</a:t>
            </a:r>
            <a:r>
              <a:rPr lang="en-GB" dirty="0" smtClean="0"/>
              <a:t>)</a:t>
            </a:r>
          </a:p>
          <a:p>
            <a:r>
              <a:rPr lang="en-GB" dirty="0" smtClean="0"/>
              <a:t>“Social </a:t>
            </a:r>
            <a:r>
              <a:rPr lang="en-GB" dirty="0"/>
              <a:t>construction of emotion is an iterative, or even continuous, process that draws on information, events, and interactions within the actual social and cultural environment, rather than solely relying on internal representations in the head of the </a:t>
            </a:r>
            <a:r>
              <a:rPr lang="en-GB" dirty="0" smtClean="0"/>
              <a:t>individual”</a:t>
            </a:r>
            <a:r>
              <a:rPr lang="en-GB" dirty="0"/>
              <a:t> (</a:t>
            </a:r>
            <a:r>
              <a:rPr lang="en-GB" dirty="0" err="1"/>
              <a:t>Boiger</a:t>
            </a:r>
            <a:r>
              <a:rPr lang="en-GB" dirty="0"/>
              <a:t> &amp; </a:t>
            </a:r>
            <a:r>
              <a:rPr lang="en-GB" dirty="0" err="1"/>
              <a:t>Mesquita</a:t>
            </a:r>
            <a:r>
              <a:rPr lang="en-GB" dirty="0"/>
              <a:t>, 2012</a:t>
            </a:r>
            <a:r>
              <a:rPr lang="en-GB" dirty="0" smtClean="0"/>
              <a:t>)</a:t>
            </a:r>
            <a:endParaRPr lang="en-GB" dirty="0"/>
          </a:p>
          <a:p>
            <a:r>
              <a:rPr lang="en-US" dirty="0" smtClean="0"/>
              <a:t>Complementary to individual predispositions, not contradicting</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84635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Neuroscience</a:t>
            </a:r>
            <a:endParaRPr lang="en-GB" dirty="0"/>
          </a:p>
        </p:txBody>
      </p:sp>
      <p:sp>
        <p:nvSpPr>
          <p:cNvPr id="3" name="Content Placeholder 2"/>
          <p:cNvSpPr>
            <a:spLocks noGrp="1"/>
          </p:cNvSpPr>
          <p:nvPr>
            <p:ph idx="1"/>
          </p:nvPr>
        </p:nvSpPr>
        <p:spPr/>
        <p:txBody>
          <a:bodyPr/>
          <a:lstStyle/>
          <a:p>
            <a:pPr marL="0" indent="0">
              <a:buNone/>
            </a:pPr>
            <a:r>
              <a:rPr lang="en-GB" b="1" dirty="0"/>
              <a:t>Affective neuroscience</a:t>
            </a:r>
            <a:r>
              <a:rPr lang="en-GB" dirty="0"/>
              <a:t> </a:t>
            </a:r>
            <a:endParaRPr lang="en-GB" dirty="0" smtClean="0"/>
          </a:p>
          <a:p>
            <a:r>
              <a:rPr lang="en-GB" dirty="0" smtClean="0"/>
              <a:t>The Study of </a:t>
            </a:r>
            <a:r>
              <a:rPr lang="en-GB" dirty="0"/>
              <a:t>the neural mechanisms of </a:t>
            </a:r>
            <a:r>
              <a:rPr lang="en-GB" dirty="0" smtClean="0"/>
              <a:t>emotion – personality, emotion, mood</a:t>
            </a:r>
          </a:p>
          <a:p>
            <a:r>
              <a:rPr lang="en-GB" dirty="0"/>
              <a:t>Emotions </a:t>
            </a:r>
            <a:r>
              <a:rPr lang="en-GB" dirty="0" smtClean="0"/>
              <a:t>related </a:t>
            </a:r>
            <a:r>
              <a:rPr lang="en-GB" dirty="0"/>
              <a:t>to </a:t>
            </a:r>
            <a:r>
              <a:rPr lang="en-GB" dirty="0" smtClean="0"/>
              <a:t>brain activity </a:t>
            </a:r>
          </a:p>
          <a:p>
            <a:pPr lvl="1"/>
            <a:r>
              <a:rPr lang="en-GB" dirty="0" smtClean="0"/>
              <a:t>Attention</a:t>
            </a:r>
          </a:p>
          <a:p>
            <a:pPr lvl="1"/>
            <a:r>
              <a:rPr lang="en-GB" dirty="0" smtClean="0"/>
              <a:t>Behaviour</a:t>
            </a:r>
          </a:p>
          <a:p>
            <a:pPr lvl="1"/>
            <a:r>
              <a:rPr lang="en-US" dirty="0" smtClean="0"/>
              <a:t>Significance</a:t>
            </a:r>
            <a:endParaRPr lang="en-GB" dirty="0" smtClean="0"/>
          </a:p>
          <a:p>
            <a:r>
              <a:rPr lang="en-GB" dirty="0" smtClean="0"/>
              <a:t>Pioneering </a:t>
            </a:r>
            <a:r>
              <a:rPr lang="en-GB" dirty="0"/>
              <a:t>work </a:t>
            </a:r>
            <a:r>
              <a:rPr lang="en-GB" dirty="0" smtClean="0"/>
              <a:t>suggested emotion </a:t>
            </a:r>
            <a:r>
              <a:rPr lang="en-GB" dirty="0"/>
              <a:t>is related to </a:t>
            </a:r>
            <a:r>
              <a:rPr lang="en-GB" dirty="0" smtClean="0">
                <a:solidFill>
                  <a:srgbClr val="FF0000"/>
                </a:solidFill>
              </a:rPr>
              <a:t>limbic system (amygdala, </a:t>
            </a:r>
            <a:r>
              <a:rPr lang="en-GB" dirty="0" err="1" smtClean="0">
                <a:solidFill>
                  <a:srgbClr val="FF0000"/>
                </a:solidFill>
              </a:rPr>
              <a:t>hypotallamus</a:t>
            </a:r>
            <a:r>
              <a:rPr lang="en-GB" dirty="0" smtClean="0">
                <a:solidFill>
                  <a:srgbClr val="FF0000"/>
                </a:solidFill>
              </a:rPr>
              <a:t>, etc.)</a:t>
            </a:r>
          </a:p>
          <a:p>
            <a:r>
              <a:rPr lang="en-GB" dirty="0" smtClean="0"/>
              <a:t>In practice, not only limbic system of significance, but also other regions: cerebellum, pre-frontal cortex, etc.</a:t>
            </a: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7963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theories in Neuropsychology</a:t>
            </a:r>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3074" name="Picture 2" descr="https://s-media-cache-ak0.pinimg.com/736x/ed/2f/55/ed2f55519293ee725197389a8f2dc83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2591009"/>
            <a:ext cx="3600400" cy="27400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Triunemodel (293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9" y="2564904"/>
            <a:ext cx="4968552"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528" y="1916832"/>
            <a:ext cx="6480720" cy="400110"/>
          </a:xfrm>
          <a:prstGeom prst="rect">
            <a:avLst/>
          </a:prstGeom>
          <a:noFill/>
        </p:spPr>
        <p:txBody>
          <a:bodyPr wrap="square" rtlCol="0">
            <a:spAutoFit/>
          </a:bodyPr>
          <a:lstStyle/>
          <a:p>
            <a:r>
              <a:rPr lang="en-US" sz="2000" b="0" i="1" dirty="0" smtClean="0">
                <a:solidFill>
                  <a:srgbClr val="FF0000"/>
                </a:solidFill>
              </a:rPr>
              <a:t>The Triune Brain (</a:t>
            </a:r>
            <a:r>
              <a:rPr lang="en-GB" sz="2000" b="0" i="1" dirty="0">
                <a:solidFill>
                  <a:srgbClr val="FF0000"/>
                </a:solidFill>
              </a:rPr>
              <a:t>Paul D</a:t>
            </a:r>
            <a:r>
              <a:rPr lang="en-GB" sz="2000" b="0" i="1" dirty="0" smtClean="0">
                <a:solidFill>
                  <a:srgbClr val="FF0000"/>
                </a:solidFill>
              </a:rPr>
              <a:t>. MacLean) – 1950s</a:t>
            </a:r>
            <a:r>
              <a:rPr lang="en-US" sz="2000" b="0" i="1" dirty="0" smtClean="0">
                <a:solidFill>
                  <a:srgbClr val="FF0000"/>
                </a:solidFill>
              </a:rPr>
              <a:t> </a:t>
            </a:r>
            <a:endParaRPr lang="en-GB" sz="2000" b="0" i="1" dirty="0">
              <a:solidFill>
                <a:srgbClr val="FF0000"/>
              </a:solidFill>
            </a:endParaRPr>
          </a:p>
        </p:txBody>
      </p:sp>
    </p:spTree>
    <p:extLst>
      <p:ext uri="{BB962C8B-B14F-4D97-AF65-F5344CB8AC3E}">
        <p14:creationId xmlns:p14="http://schemas.microsoft.com/office/powerpoint/2010/main" xmlns="" val="132100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and emotional intelligence (EQ)</a:t>
            </a:r>
            <a:endParaRPr lang="en-GB" dirty="0"/>
          </a:p>
        </p:txBody>
      </p:sp>
      <p:sp>
        <p:nvSpPr>
          <p:cNvPr id="3" name="Content Placeholder 2"/>
          <p:cNvSpPr>
            <a:spLocks noGrp="1"/>
          </p:cNvSpPr>
          <p:nvPr>
            <p:ph idx="1"/>
          </p:nvPr>
        </p:nvSpPr>
        <p:spPr>
          <a:xfrm>
            <a:off x="611560" y="1844824"/>
            <a:ext cx="7869237" cy="2740025"/>
          </a:xfrm>
        </p:spPr>
        <p:txBody>
          <a:bodyPr/>
          <a:lstStyle/>
          <a:p>
            <a:pPr marL="0" indent="0">
              <a:buNone/>
            </a:pPr>
            <a:r>
              <a:rPr lang="en-US" i="1" dirty="0" smtClean="0">
                <a:solidFill>
                  <a:srgbClr val="FF0000"/>
                </a:solidFill>
              </a:rPr>
              <a:t>Daniel Goleman – Emotional Intelligence (1995) – pp. 43</a:t>
            </a:r>
          </a:p>
          <a:p>
            <a:pPr marL="0" indent="0">
              <a:buNone/>
            </a:pPr>
            <a:r>
              <a:rPr lang="en-GB" dirty="0" smtClean="0"/>
              <a:t>EQ describes </a:t>
            </a:r>
            <a:r>
              <a:rPr lang="en-GB" dirty="0"/>
              <a:t>an ability, capacity, or skill to perceive, assess, and manage the emotions of one's self and others.</a:t>
            </a:r>
            <a:r>
              <a:rPr lang="en-US" i="1" dirty="0" smtClean="0">
                <a:solidFill>
                  <a:srgbClr val="FF0000"/>
                </a:solidFill>
              </a:rPr>
              <a:t>  </a:t>
            </a:r>
          </a:p>
          <a:p>
            <a:r>
              <a:rPr lang="en-US" i="1" dirty="0" smtClean="0">
                <a:solidFill>
                  <a:srgbClr val="FF0000"/>
                </a:solidFill>
              </a:rPr>
              <a:t>Knowing one’s emotions </a:t>
            </a:r>
          </a:p>
          <a:p>
            <a:pPr lvl="1"/>
            <a:r>
              <a:rPr lang="en-US" dirty="0" smtClean="0">
                <a:solidFill>
                  <a:srgbClr val="2B3095"/>
                </a:solidFill>
              </a:rPr>
              <a:t>self-awareness – recognizing a feeling as it happens, monitor </a:t>
            </a:r>
          </a:p>
          <a:p>
            <a:r>
              <a:rPr lang="en-US" i="1" dirty="0" smtClean="0">
                <a:solidFill>
                  <a:srgbClr val="FF0000"/>
                </a:solidFill>
              </a:rPr>
              <a:t>Managing emotions  </a:t>
            </a:r>
          </a:p>
          <a:p>
            <a:pPr lvl="1"/>
            <a:r>
              <a:rPr lang="en-US" dirty="0" smtClean="0">
                <a:solidFill>
                  <a:srgbClr val="2B3095"/>
                </a:solidFill>
              </a:rPr>
              <a:t>handling feelings, being able to correctly assign them to the cause, soothe oneself</a:t>
            </a:r>
          </a:p>
          <a:p>
            <a:r>
              <a:rPr lang="en-US" i="1" dirty="0">
                <a:solidFill>
                  <a:srgbClr val="FF0000"/>
                </a:solidFill>
              </a:rPr>
              <a:t>Motivating </a:t>
            </a:r>
            <a:r>
              <a:rPr lang="en-US" i="1" dirty="0" smtClean="0">
                <a:solidFill>
                  <a:srgbClr val="FF0000"/>
                </a:solidFill>
              </a:rPr>
              <a:t>oneself</a:t>
            </a:r>
          </a:p>
          <a:p>
            <a:pPr lvl="1"/>
            <a:r>
              <a:rPr lang="en-US" dirty="0" smtClean="0">
                <a:solidFill>
                  <a:srgbClr val="2B3095"/>
                </a:solidFill>
              </a:rPr>
              <a:t>marshaling </a:t>
            </a:r>
            <a:r>
              <a:rPr lang="en-US" dirty="0">
                <a:solidFill>
                  <a:srgbClr val="2B3095"/>
                </a:solidFill>
              </a:rPr>
              <a:t>emotions in the service of a goal, emotional self control, delaying gratification, stifling impulsiveness</a:t>
            </a:r>
          </a:p>
          <a:p>
            <a:r>
              <a:rPr lang="en-US" i="1" dirty="0">
                <a:solidFill>
                  <a:srgbClr val="FF0000"/>
                </a:solidFill>
              </a:rPr>
              <a:t>Recognizing emotions in </a:t>
            </a:r>
            <a:r>
              <a:rPr lang="en-US" i="1" dirty="0" smtClean="0">
                <a:solidFill>
                  <a:srgbClr val="FF0000"/>
                </a:solidFill>
              </a:rPr>
              <a:t>others (empathy)</a:t>
            </a:r>
            <a:endParaRPr lang="en-US" i="1" dirty="0">
              <a:solidFill>
                <a:srgbClr val="FF0000"/>
              </a:solidFill>
            </a:endParaRPr>
          </a:p>
          <a:p>
            <a:r>
              <a:rPr lang="en-US" i="1" dirty="0">
                <a:solidFill>
                  <a:srgbClr val="FF0000"/>
                </a:solidFill>
              </a:rPr>
              <a:t>Handling relationships </a:t>
            </a:r>
            <a:endParaRPr lang="en-US" i="1" dirty="0" smtClean="0">
              <a:solidFill>
                <a:srgbClr val="FF0000"/>
              </a:solidFill>
            </a:endParaRPr>
          </a:p>
          <a:p>
            <a:pPr lvl="1"/>
            <a:r>
              <a:rPr lang="en-US" dirty="0">
                <a:solidFill>
                  <a:srgbClr val="2B3095"/>
                </a:solidFill>
              </a:rPr>
              <a:t>Managing emotions in others – leadership, popularity</a:t>
            </a:r>
            <a:endParaRPr lang="en-GB" dirty="0">
              <a:solidFill>
                <a:srgbClr val="2B3095"/>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14611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emotion</a:t>
            </a:r>
            <a:endParaRPr lang="en-GB" dirty="0"/>
          </a:p>
        </p:txBody>
      </p:sp>
      <p:sp>
        <p:nvSpPr>
          <p:cNvPr id="3" name="Content Placeholder 2"/>
          <p:cNvSpPr>
            <a:spLocks noGrp="1"/>
          </p:cNvSpPr>
          <p:nvPr>
            <p:ph idx="1"/>
          </p:nvPr>
        </p:nvSpPr>
        <p:spPr/>
        <p:txBody>
          <a:bodyPr/>
          <a:lstStyle/>
          <a:p>
            <a:pPr marL="0" indent="0">
              <a:buNone/>
            </a:pPr>
            <a:r>
              <a:rPr lang="en-GB" i="1" dirty="0" smtClean="0">
                <a:solidFill>
                  <a:srgbClr val="FF0000"/>
                </a:solidFill>
              </a:rPr>
              <a:t>1) “Gender </a:t>
            </a:r>
            <a:r>
              <a:rPr lang="en-GB" i="1" dirty="0">
                <a:solidFill>
                  <a:srgbClr val="FF0000"/>
                </a:solidFill>
              </a:rPr>
              <a:t>and Emotion: An Interdisciplinary </a:t>
            </a:r>
            <a:r>
              <a:rPr lang="en-GB" i="1" dirty="0" smtClean="0">
                <a:solidFill>
                  <a:srgbClr val="FF0000"/>
                </a:solidFill>
              </a:rPr>
              <a:t>Perspective”</a:t>
            </a:r>
            <a:r>
              <a:rPr lang="en-GB" i="1" dirty="0">
                <a:solidFill>
                  <a:srgbClr val="FF0000"/>
                </a:solidFill>
              </a:rPr>
              <a:t> </a:t>
            </a:r>
            <a:r>
              <a:rPr lang="en-GB" i="1" dirty="0" smtClean="0">
                <a:solidFill>
                  <a:srgbClr val="FF0000"/>
                </a:solidFill>
              </a:rPr>
              <a:t>(2013)- </a:t>
            </a:r>
            <a:r>
              <a:rPr lang="en-GB" dirty="0" smtClean="0"/>
              <a:t>Editors </a:t>
            </a:r>
            <a:r>
              <a:rPr lang="en-GB" dirty="0" err="1" smtClean="0"/>
              <a:t>Ioana</a:t>
            </a:r>
            <a:r>
              <a:rPr lang="en-GB" dirty="0" smtClean="0"/>
              <a:t> </a:t>
            </a:r>
            <a:r>
              <a:rPr lang="en-GB" dirty="0" err="1" smtClean="0"/>
              <a:t>Latu</a:t>
            </a:r>
            <a:r>
              <a:rPr lang="en-GB" dirty="0" smtClean="0"/>
              <a:t>, </a:t>
            </a:r>
            <a:r>
              <a:rPr lang="en-GB" dirty="0"/>
              <a:t>Marianne </a:t>
            </a:r>
            <a:r>
              <a:rPr lang="en-GB" dirty="0" err="1"/>
              <a:t>Schmid</a:t>
            </a:r>
            <a:r>
              <a:rPr lang="en-GB" dirty="0"/>
              <a:t> </a:t>
            </a:r>
            <a:r>
              <a:rPr lang="en-GB" dirty="0" smtClean="0"/>
              <a:t>Mast, </a:t>
            </a:r>
            <a:r>
              <a:rPr lang="en-GB" dirty="0"/>
              <a:t>Susanne </a:t>
            </a:r>
            <a:r>
              <a:rPr lang="en-GB" dirty="0" smtClean="0"/>
              <a:t>Kaiser</a:t>
            </a:r>
            <a:endParaRPr lang="en-GB" dirty="0"/>
          </a:p>
          <a:p>
            <a:pPr marL="0" indent="0">
              <a:buNone/>
            </a:pPr>
            <a:r>
              <a:rPr lang="en-GB" dirty="0" smtClean="0">
                <a:hlinkClick r:id="rId2"/>
              </a:rPr>
              <a:t>2) http</a:t>
            </a:r>
            <a:r>
              <a:rPr lang="en-GB" dirty="0">
                <a:hlinkClick r:id="rId2"/>
              </a:rPr>
              <a:t>://</a:t>
            </a:r>
            <a:r>
              <a:rPr lang="en-GB" dirty="0" smtClean="0">
                <a:hlinkClick r:id="rId2"/>
              </a:rPr>
              <a:t>www.ncbi.nlm.nih.gov/pubmed/22504348</a:t>
            </a:r>
            <a:r>
              <a:rPr lang="en-GB" dirty="0" smtClean="0"/>
              <a:t> </a:t>
            </a:r>
          </a:p>
          <a:p>
            <a:pPr marL="0" indent="0">
              <a:buNone/>
            </a:pPr>
            <a:endParaRPr lang="en-GB" dirty="0" smtClean="0"/>
          </a:p>
          <a:p>
            <a:r>
              <a:rPr lang="en-GB" dirty="0" smtClean="0"/>
              <a:t>Women </a:t>
            </a:r>
            <a:r>
              <a:rPr lang="en-GB" dirty="0"/>
              <a:t>express more emotion than </a:t>
            </a:r>
            <a:r>
              <a:rPr lang="en-GB" dirty="0" smtClean="0"/>
              <a:t>men.</a:t>
            </a:r>
          </a:p>
          <a:p>
            <a:r>
              <a:rPr lang="en-GB" dirty="0" smtClean="0"/>
              <a:t>Do </a:t>
            </a:r>
            <a:r>
              <a:rPr lang="en-GB" dirty="0"/>
              <a:t>they also experience more emotion than men? </a:t>
            </a:r>
            <a:endParaRPr lang="en-GB" dirty="0" smtClean="0"/>
          </a:p>
          <a:p>
            <a:r>
              <a:rPr lang="en-GB" dirty="0" smtClean="0"/>
              <a:t>Are </a:t>
            </a:r>
            <a:r>
              <a:rPr lang="en-GB" dirty="0"/>
              <a:t>emotions represented differently in men and women’s brains? </a:t>
            </a:r>
            <a:endParaRPr lang="en-GB" dirty="0" smtClean="0"/>
          </a:p>
          <a:p>
            <a:r>
              <a:rPr lang="en-GB" dirty="0" smtClean="0"/>
              <a:t>What </a:t>
            </a:r>
            <a:r>
              <a:rPr lang="en-GB" dirty="0"/>
              <a:t>are the origins of gender differences in emotions – are we born different or is it socialization that renders us </a:t>
            </a:r>
            <a:r>
              <a:rPr lang="en-GB" dirty="0" smtClean="0"/>
              <a:t>different?</a:t>
            </a:r>
          </a:p>
          <a:p>
            <a:r>
              <a:rPr lang="en-GB" dirty="0" smtClean="0"/>
              <a:t>What </a:t>
            </a:r>
            <a:r>
              <a:rPr lang="en-GB" dirty="0"/>
              <a:t>are the implications of gender differences in emotion for general </a:t>
            </a:r>
            <a:r>
              <a:rPr lang="en-GB" dirty="0" smtClean="0"/>
              <a:t>well-being? </a:t>
            </a:r>
          </a:p>
          <a:p>
            <a:r>
              <a:rPr lang="en-GB" dirty="0" smtClean="0"/>
              <a:t>What </a:t>
            </a:r>
            <a:r>
              <a:rPr lang="en-GB" dirty="0"/>
              <a:t>are the most appropriate methodologies for the empirical study of gender differences in emotional experiences? </a:t>
            </a:r>
            <a:endParaRPr lang="en-GB" dirty="0" smtClean="0"/>
          </a:p>
          <a:p>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87333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emotion</a:t>
            </a:r>
            <a:endParaRPr lang="en-GB"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Individualistic </a:t>
            </a:r>
            <a:r>
              <a:rPr lang="en-US" dirty="0" smtClean="0"/>
              <a:t>versus </a:t>
            </a:r>
            <a:r>
              <a:rPr lang="en-US" dirty="0" smtClean="0">
                <a:solidFill>
                  <a:srgbClr val="FF0000"/>
                </a:solidFill>
              </a:rPr>
              <a:t>collectivistic</a:t>
            </a:r>
            <a:r>
              <a:rPr lang="en-US" dirty="0" smtClean="0"/>
              <a:t> cultures</a:t>
            </a:r>
          </a:p>
          <a:p>
            <a:endParaRPr lang="en-US" dirty="0"/>
          </a:p>
          <a:p>
            <a:r>
              <a:rPr lang="en-US" dirty="0" smtClean="0">
                <a:solidFill>
                  <a:srgbClr val="FF0000"/>
                </a:solidFill>
              </a:rPr>
              <a:t>Individualistic cultures </a:t>
            </a:r>
          </a:p>
          <a:p>
            <a:pPr lvl="1"/>
            <a:r>
              <a:rPr lang="en-US" dirty="0" smtClean="0"/>
              <a:t>Emotions are “encouraged”, being a manner of self-expression</a:t>
            </a:r>
          </a:p>
          <a:p>
            <a:pPr lvl="1"/>
            <a:r>
              <a:rPr lang="en-US" dirty="0" smtClean="0"/>
              <a:t>Emotion expression and “owning” emotions</a:t>
            </a:r>
          </a:p>
          <a:p>
            <a:r>
              <a:rPr lang="en-US" dirty="0" smtClean="0">
                <a:solidFill>
                  <a:srgbClr val="FF0000"/>
                </a:solidFill>
              </a:rPr>
              <a:t>Collectivistic cultures</a:t>
            </a:r>
          </a:p>
          <a:p>
            <a:pPr lvl="1"/>
            <a:r>
              <a:rPr lang="en-US" dirty="0" smtClean="0"/>
              <a:t>Emotions stem from the outside (?)</a:t>
            </a:r>
          </a:p>
          <a:p>
            <a:pPr lvl="1"/>
            <a:r>
              <a:rPr lang="en-US" dirty="0" smtClean="0"/>
              <a:t>Low self-disclosure</a:t>
            </a:r>
          </a:p>
          <a:p>
            <a:pPr lvl="1"/>
            <a:r>
              <a:rPr lang="en-US" dirty="0" smtClean="0"/>
              <a:t>Suppression of emotion for fear of community harmony loss</a:t>
            </a:r>
          </a:p>
          <a:p>
            <a:pPr lvl="2"/>
            <a:r>
              <a:rPr lang="en-US" dirty="0" smtClean="0"/>
              <a:t>Emotion rackets (learned feelings; transformed feelings) – </a:t>
            </a:r>
            <a:r>
              <a:rPr lang="en-US" dirty="0"/>
              <a:t>T</a:t>
            </a:r>
            <a:r>
              <a:rPr lang="en-US" dirty="0" smtClean="0"/>
              <a:t>ransactional Analysis</a:t>
            </a:r>
          </a:p>
          <a:p>
            <a:r>
              <a:rPr lang="en-US" dirty="0" smtClean="0"/>
              <a:t>Certain emotions are encouraged and others discouraged depending on culture</a:t>
            </a:r>
          </a:p>
          <a:p>
            <a:pPr lvl="3"/>
            <a:endParaRPr lang="en-US" dirty="0" smtClean="0"/>
          </a:p>
          <a:p>
            <a:pPr lvl="1"/>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73849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8" name="Picture 4" descr="http://www.brown-eyedgirlphotography.ca/blog/wp-content/uploads/2011/12/happy-face-baby-regina-photographer(pp_w880_h5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484783"/>
            <a:ext cx="6264696" cy="41717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561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emotion</a:t>
            </a:r>
            <a:endParaRPr lang="en-GB" dirty="0"/>
          </a:p>
        </p:txBody>
      </p:sp>
      <p:sp>
        <p:nvSpPr>
          <p:cNvPr id="3" name="Content Placeholder 2"/>
          <p:cNvSpPr>
            <a:spLocks noGrp="1"/>
          </p:cNvSpPr>
          <p:nvPr>
            <p:ph idx="1"/>
          </p:nvPr>
        </p:nvSpPr>
        <p:spPr/>
        <p:txBody>
          <a:bodyPr/>
          <a:lstStyle/>
          <a:p>
            <a:r>
              <a:rPr lang="en-US" dirty="0" smtClean="0"/>
              <a:t>Certain languages put </a:t>
            </a:r>
            <a:r>
              <a:rPr lang="en-US" dirty="0" smtClean="0">
                <a:solidFill>
                  <a:srgbClr val="FF0000"/>
                </a:solidFill>
              </a:rPr>
              <a:t>more emphasis on some emotions</a:t>
            </a:r>
          </a:p>
          <a:p>
            <a:pPr lvl="1"/>
            <a:r>
              <a:rPr lang="en-US" dirty="0" smtClean="0"/>
              <a:t>Many more words to express the “same” emotion</a:t>
            </a:r>
          </a:p>
          <a:p>
            <a:pPr lvl="1"/>
            <a:r>
              <a:rPr lang="en-US" dirty="0" smtClean="0"/>
              <a:t>No equivalence to emotions expressed in certain languages (</a:t>
            </a:r>
            <a:r>
              <a:rPr lang="en-US" dirty="0" err="1" smtClean="0"/>
              <a:t>saudade</a:t>
            </a:r>
            <a:r>
              <a:rPr lang="en-US" dirty="0" smtClean="0"/>
              <a:t> (PT), </a:t>
            </a:r>
            <a:r>
              <a:rPr lang="en-US" dirty="0" err="1" smtClean="0"/>
              <a:t>dor</a:t>
            </a:r>
            <a:r>
              <a:rPr lang="en-US" dirty="0" smtClean="0"/>
              <a:t> (RO), Schadenfreude (DE), etc.)</a:t>
            </a:r>
          </a:p>
          <a:p>
            <a:endParaRPr lang="en-US" dirty="0" smtClean="0"/>
          </a:p>
          <a:p>
            <a:r>
              <a:rPr lang="en-US" dirty="0" smtClean="0"/>
              <a:t>The </a:t>
            </a:r>
            <a:r>
              <a:rPr lang="en-US" dirty="0" smtClean="0">
                <a:solidFill>
                  <a:srgbClr val="FF0000"/>
                </a:solidFill>
              </a:rPr>
              <a:t>manner</a:t>
            </a:r>
            <a:r>
              <a:rPr lang="en-US" dirty="0" smtClean="0"/>
              <a:t> in which emotions are expressed in language </a:t>
            </a:r>
            <a:r>
              <a:rPr lang="en-US" dirty="0" smtClean="0">
                <a:solidFill>
                  <a:srgbClr val="FF0000"/>
                </a:solidFill>
              </a:rPr>
              <a:t>conditions</a:t>
            </a:r>
            <a:r>
              <a:rPr lang="en-US" dirty="0" smtClean="0"/>
              <a:t> the way in which they are perceived</a:t>
            </a:r>
          </a:p>
          <a:p>
            <a:endParaRPr lang="en-US" dirty="0"/>
          </a:p>
          <a:p>
            <a:r>
              <a:rPr lang="en-US" dirty="0" smtClean="0"/>
              <a:t>Identifying and </a:t>
            </a:r>
            <a:r>
              <a:rPr lang="en-US" dirty="0" smtClean="0">
                <a:solidFill>
                  <a:srgbClr val="FF0000"/>
                </a:solidFill>
              </a:rPr>
              <a:t>labeling through language </a:t>
            </a:r>
            <a:r>
              <a:rPr lang="en-US" dirty="0" smtClean="0"/>
              <a:t>the emotion felt can help to relieve it</a:t>
            </a:r>
          </a:p>
          <a:p>
            <a:pPr marL="0" indent="0">
              <a:buNone/>
            </a:pPr>
            <a:endParaRPr lang="en-US" dirty="0" smtClean="0"/>
          </a:p>
          <a:p>
            <a:r>
              <a:rPr lang="en-US" dirty="0" smtClean="0"/>
              <a:t>Can emotions be </a:t>
            </a:r>
            <a:r>
              <a:rPr lang="en-US" dirty="0" smtClean="0">
                <a:solidFill>
                  <a:srgbClr val="FF0000"/>
                </a:solidFill>
              </a:rPr>
              <a:t>translated</a:t>
            </a:r>
            <a:r>
              <a:rPr lang="en-US" dirty="0" smtClean="0"/>
              <a:t>?</a:t>
            </a:r>
          </a:p>
          <a:p>
            <a:pPr lvl="1"/>
            <a:r>
              <a:rPr lang="en-US" dirty="0" smtClean="0"/>
              <a:t>Studies on the translation of the Bible</a:t>
            </a:r>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43530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and emotion (I)</a:t>
            </a:r>
            <a:endParaRPr lang="en-GB" dirty="0"/>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Personality</a:t>
            </a:r>
          </a:p>
          <a:p>
            <a:r>
              <a:rPr lang="en-US" i="1" dirty="0" smtClean="0">
                <a:solidFill>
                  <a:srgbClr val="FF0000"/>
                </a:solidFill>
              </a:rPr>
              <a:t>“coherent patterning of affect, behavior, cognition and goals (desires) over time and space” (</a:t>
            </a:r>
            <a:r>
              <a:rPr lang="en-US" i="1" dirty="0" err="1" smtClean="0">
                <a:solidFill>
                  <a:srgbClr val="FF0000"/>
                </a:solidFill>
              </a:rPr>
              <a:t>Revelle</a:t>
            </a:r>
            <a:r>
              <a:rPr lang="en-US" i="1" dirty="0" smtClean="0">
                <a:solidFill>
                  <a:srgbClr val="FF0000"/>
                </a:solidFill>
              </a:rPr>
              <a:t> and Scherer, 2008)</a:t>
            </a:r>
          </a:p>
          <a:p>
            <a:r>
              <a:rPr lang="en-US" dirty="0" smtClean="0">
                <a:solidFill>
                  <a:srgbClr val="2B3095"/>
                </a:solidFill>
              </a:rPr>
              <a:t>Different models of personality proposed, across 3-5 dimensions:</a:t>
            </a:r>
          </a:p>
          <a:p>
            <a:pPr lvl="1"/>
            <a:r>
              <a:rPr lang="en-US" dirty="0" smtClean="0">
                <a:solidFill>
                  <a:srgbClr val="2B3095"/>
                </a:solidFill>
              </a:rPr>
              <a:t>Giant Three (</a:t>
            </a:r>
            <a:r>
              <a:rPr lang="en-US" dirty="0" err="1" smtClean="0">
                <a:solidFill>
                  <a:srgbClr val="2B3095"/>
                </a:solidFill>
              </a:rPr>
              <a:t>Eyseneck</a:t>
            </a:r>
            <a:r>
              <a:rPr lang="en-US" dirty="0">
                <a:solidFill>
                  <a:srgbClr val="2B3095"/>
                </a:solidFill>
              </a:rPr>
              <a:t> </a:t>
            </a:r>
            <a:r>
              <a:rPr lang="en-US" dirty="0" smtClean="0">
                <a:solidFill>
                  <a:srgbClr val="2B3095"/>
                </a:solidFill>
              </a:rPr>
              <a:t>and </a:t>
            </a:r>
            <a:r>
              <a:rPr lang="en-US" dirty="0" err="1" smtClean="0">
                <a:solidFill>
                  <a:srgbClr val="2B3095"/>
                </a:solidFill>
              </a:rPr>
              <a:t>Eyseneck</a:t>
            </a:r>
            <a:r>
              <a:rPr lang="en-US" dirty="0" smtClean="0">
                <a:solidFill>
                  <a:srgbClr val="2B3095"/>
                </a:solidFill>
              </a:rPr>
              <a:t>, 1985)</a:t>
            </a:r>
          </a:p>
          <a:p>
            <a:pPr lvl="1"/>
            <a:r>
              <a:rPr lang="en-US" dirty="0" smtClean="0">
                <a:solidFill>
                  <a:srgbClr val="2B3095"/>
                </a:solidFill>
              </a:rPr>
              <a:t>Big Five (</a:t>
            </a:r>
            <a:r>
              <a:rPr lang="en-US" dirty="0" err="1" smtClean="0">
                <a:solidFill>
                  <a:srgbClr val="2B3095"/>
                </a:solidFill>
              </a:rPr>
              <a:t>Digman</a:t>
            </a:r>
            <a:r>
              <a:rPr lang="en-US" dirty="0" smtClean="0">
                <a:solidFill>
                  <a:srgbClr val="2B3095"/>
                </a:solidFill>
              </a:rPr>
              <a:t>, 1990)</a:t>
            </a:r>
          </a:p>
          <a:p>
            <a:pPr lvl="1"/>
            <a:r>
              <a:rPr lang="en-US" dirty="0" smtClean="0">
                <a:solidFill>
                  <a:srgbClr val="2B3095"/>
                </a:solidFill>
              </a:rPr>
              <a:t>4 dimensions - Myers-Briggs (based on Carl Jung’s archetypes)</a:t>
            </a:r>
          </a:p>
          <a:p>
            <a:r>
              <a:rPr lang="en-US" dirty="0" smtClean="0">
                <a:solidFill>
                  <a:srgbClr val="2B3095"/>
                </a:solidFill>
              </a:rPr>
              <a:t>Two of these dimensions associated to individual differences in affective level and environmental responsivity (</a:t>
            </a:r>
            <a:r>
              <a:rPr lang="en-US" dirty="0" err="1" smtClean="0">
                <a:solidFill>
                  <a:srgbClr val="2B3095"/>
                </a:solidFill>
              </a:rPr>
              <a:t>Ravelle</a:t>
            </a:r>
            <a:r>
              <a:rPr lang="en-US" dirty="0" smtClean="0">
                <a:solidFill>
                  <a:srgbClr val="2B3095"/>
                </a:solidFill>
              </a:rPr>
              <a:t>, 1995)</a:t>
            </a:r>
          </a:p>
          <a:p>
            <a:pPr lvl="1"/>
            <a:r>
              <a:rPr lang="en-US" dirty="0" smtClean="0">
                <a:solidFill>
                  <a:srgbClr val="FF0000"/>
                </a:solidFill>
              </a:rPr>
              <a:t>Extraversion </a:t>
            </a:r>
          </a:p>
          <a:p>
            <a:pPr lvl="1"/>
            <a:r>
              <a:rPr lang="en-US" dirty="0" smtClean="0">
                <a:solidFill>
                  <a:srgbClr val="FF0000"/>
                </a:solidFill>
              </a:rPr>
              <a:t>Neuroticism</a:t>
            </a:r>
            <a:r>
              <a:rPr lang="en-US" dirty="0" smtClean="0">
                <a:solidFill>
                  <a:srgbClr val="2B3095"/>
                </a:solidFill>
              </a:rPr>
              <a:t> (Emotional Stability)</a:t>
            </a:r>
          </a:p>
          <a:p>
            <a:pPr lvl="1"/>
            <a:endParaRPr lang="en-US" dirty="0" smtClean="0">
              <a:solidFill>
                <a:srgbClr val="2B3095"/>
              </a:solidFill>
            </a:endParaRPr>
          </a:p>
          <a:p>
            <a:pPr lvl="1"/>
            <a:endParaRPr lang="en-GB" dirty="0">
              <a:solidFill>
                <a:srgbClr val="2B3095"/>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567846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and emotion (II)</a:t>
            </a:r>
            <a:endParaRPr lang="en-GB" dirty="0"/>
          </a:p>
        </p:txBody>
      </p:sp>
      <p:sp>
        <p:nvSpPr>
          <p:cNvPr id="3" name="Content Placeholder 2"/>
          <p:cNvSpPr>
            <a:spLocks noGrp="1"/>
          </p:cNvSpPr>
          <p:nvPr>
            <p:ph idx="1"/>
          </p:nvPr>
        </p:nvSpPr>
        <p:spPr>
          <a:xfrm>
            <a:off x="611560" y="1844824"/>
            <a:ext cx="7869237" cy="2740025"/>
          </a:xfrm>
        </p:spPr>
        <p:txBody>
          <a:bodyPr/>
          <a:lstStyle/>
          <a:p>
            <a:r>
              <a:rPr lang="en-US" i="1" dirty="0" smtClean="0">
                <a:solidFill>
                  <a:srgbClr val="FF0000"/>
                </a:solidFill>
              </a:rPr>
              <a:t>Traits:</a:t>
            </a:r>
          </a:p>
          <a:p>
            <a:pPr lvl="1"/>
            <a:r>
              <a:rPr lang="en-US" dirty="0" smtClean="0">
                <a:solidFill>
                  <a:srgbClr val="2B3095"/>
                </a:solidFill>
              </a:rPr>
              <a:t>Anger</a:t>
            </a:r>
          </a:p>
          <a:p>
            <a:pPr lvl="1"/>
            <a:r>
              <a:rPr lang="en-US" dirty="0" smtClean="0">
                <a:solidFill>
                  <a:srgbClr val="2B3095"/>
                </a:solidFill>
              </a:rPr>
              <a:t>Anxiety </a:t>
            </a:r>
          </a:p>
          <a:p>
            <a:pPr lvl="1"/>
            <a:r>
              <a:rPr lang="en-US" dirty="0" smtClean="0">
                <a:solidFill>
                  <a:srgbClr val="2B3095"/>
                </a:solidFill>
              </a:rPr>
              <a:t>Positive-negative affect</a:t>
            </a:r>
            <a:endParaRPr lang="en-US" i="1" dirty="0" smtClean="0">
              <a:solidFill>
                <a:srgbClr val="FF0000"/>
              </a:solidFill>
            </a:endParaRPr>
          </a:p>
          <a:p>
            <a:r>
              <a:rPr lang="en-US" i="1" dirty="0" smtClean="0">
                <a:solidFill>
                  <a:srgbClr val="FF0000"/>
                </a:solidFill>
              </a:rPr>
              <a:t>Habitual emotion dispositions – shield against certain emotions:</a:t>
            </a:r>
          </a:p>
          <a:p>
            <a:pPr lvl="1"/>
            <a:r>
              <a:rPr lang="en-US" dirty="0" smtClean="0">
                <a:solidFill>
                  <a:srgbClr val="2B3095"/>
                </a:solidFill>
              </a:rPr>
              <a:t>Extraversion </a:t>
            </a:r>
          </a:p>
          <a:p>
            <a:pPr lvl="2"/>
            <a:r>
              <a:rPr lang="en-US" dirty="0">
                <a:solidFill>
                  <a:srgbClr val="2B3095"/>
                </a:solidFill>
              </a:rPr>
              <a:t>G</a:t>
            </a:r>
            <a:r>
              <a:rPr lang="en-US" dirty="0" smtClean="0">
                <a:solidFill>
                  <a:srgbClr val="2B3095"/>
                </a:solidFill>
              </a:rPr>
              <a:t>eneral positive outlook ; need for social contact, power, status</a:t>
            </a:r>
          </a:p>
          <a:p>
            <a:pPr lvl="1"/>
            <a:r>
              <a:rPr lang="en-US" dirty="0" smtClean="0">
                <a:solidFill>
                  <a:srgbClr val="2B3095"/>
                </a:solidFill>
              </a:rPr>
              <a:t>Neuroticism </a:t>
            </a:r>
          </a:p>
          <a:p>
            <a:pPr lvl="2"/>
            <a:r>
              <a:rPr lang="en-US" dirty="0" smtClean="0">
                <a:solidFill>
                  <a:srgbClr val="2B3095"/>
                </a:solidFill>
              </a:rPr>
              <a:t>General negative outlook; need for acceptance, tranquility, order, vengeance, savings</a:t>
            </a:r>
          </a:p>
          <a:p>
            <a:r>
              <a:rPr lang="en-US" dirty="0" smtClean="0">
                <a:solidFill>
                  <a:srgbClr val="2B3095"/>
                </a:solidFill>
              </a:rPr>
              <a:t>Origins:</a:t>
            </a:r>
          </a:p>
          <a:p>
            <a:pPr lvl="1"/>
            <a:r>
              <a:rPr lang="en-US" dirty="0" smtClean="0">
                <a:solidFill>
                  <a:srgbClr val="2B3095"/>
                </a:solidFill>
              </a:rPr>
              <a:t>Innate/learned through learning and socialization</a:t>
            </a:r>
          </a:p>
          <a:p>
            <a:r>
              <a:rPr lang="en-US" dirty="0" smtClean="0">
                <a:solidFill>
                  <a:srgbClr val="2B3095"/>
                </a:solidFill>
              </a:rPr>
              <a:t>Appraisal style:</a:t>
            </a:r>
          </a:p>
          <a:p>
            <a:pPr lvl="1"/>
            <a:r>
              <a:rPr lang="en-US" dirty="0" smtClean="0">
                <a:solidFill>
                  <a:srgbClr val="2B3095"/>
                </a:solidFill>
              </a:rPr>
              <a:t>Some personalities more prone to certain emotions, b/c differences in goals, values, coping potential</a:t>
            </a:r>
          </a:p>
          <a:p>
            <a:pPr lvl="1"/>
            <a:endParaRPr lang="en-GB" dirty="0">
              <a:solidFill>
                <a:srgbClr val="2B3095"/>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1740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biases</a:t>
            </a:r>
            <a:endParaRPr lang="en-GB" dirty="0"/>
          </a:p>
        </p:txBody>
      </p:sp>
      <p:sp>
        <p:nvSpPr>
          <p:cNvPr id="3" name="Content Placeholder 2"/>
          <p:cNvSpPr>
            <a:spLocks noGrp="1"/>
          </p:cNvSpPr>
          <p:nvPr>
            <p:ph idx="1"/>
          </p:nvPr>
        </p:nvSpPr>
        <p:spPr>
          <a:xfrm>
            <a:off x="611560" y="1916832"/>
            <a:ext cx="7869237" cy="2740025"/>
          </a:xfrm>
        </p:spPr>
        <p:txBody>
          <a:bodyPr/>
          <a:lstStyle/>
          <a:p>
            <a:r>
              <a:rPr lang="en-US" dirty="0" smtClean="0"/>
              <a:t>Long list of biases:</a:t>
            </a:r>
          </a:p>
          <a:p>
            <a:pPr lvl="1"/>
            <a:r>
              <a:rPr lang="en-GB" dirty="0">
                <a:hlinkClick r:id="rId2"/>
              </a:rPr>
              <a:t>https://</a:t>
            </a:r>
            <a:r>
              <a:rPr lang="en-GB" dirty="0" smtClean="0">
                <a:hlinkClick r:id="rId2"/>
              </a:rPr>
              <a:t>en.wikipedia.org/wiki/List_of_cognitive_biases</a:t>
            </a:r>
            <a:endParaRPr lang="en-GB" dirty="0" smtClean="0"/>
          </a:p>
          <a:p>
            <a:pPr lvl="1"/>
            <a:r>
              <a:rPr lang="en-US" dirty="0" smtClean="0"/>
              <a:t>David </a:t>
            </a:r>
            <a:r>
              <a:rPr lang="en-US" dirty="0" err="1" smtClean="0"/>
              <a:t>McRaney</a:t>
            </a:r>
            <a:r>
              <a:rPr lang="en-US" dirty="0" smtClean="0"/>
              <a:t> (2012) - “You are not so smart”  </a:t>
            </a:r>
          </a:p>
          <a:p>
            <a:pPr marL="457200" lvl="1" indent="0">
              <a:buNone/>
            </a:pPr>
            <a:endParaRPr lang="en-US" dirty="0"/>
          </a:p>
          <a:p>
            <a:pPr lvl="1"/>
            <a:r>
              <a:rPr lang="en-US" dirty="0" smtClean="0">
                <a:solidFill>
                  <a:srgbClr val="FF0000"/>
                </a:solidFill>
              </a:rPr>
              <a:t>Anchoring bias </a:t>
            </a:r>
            <a:r>
              <a:rPr lang="en-US" dirty="0" smtClean="0"/>
              <a:t>– tendency to focus on the first piece of information we receive</a:t>
            </a:r>
          </a:p>
          <a:p>
            <a:pPr lvl="1"/>
            <a:r>
              <a:rPr lang="en-US" dirty="0" smtClean="0">
                <a:solidFill>
                  <a:srgbClr val="FF0000"/>
                </a:solidFill>
              </a:rPr>
              <a:t>Availability cascade bias</a:t>
            </a:r>
            <a:r>
              <a:rPr lang="en-US" dirty="0" smtClean="0"/>
              <a:t>– the more you repeat something, the more true it becomes</a:t>
            </a:r>
          </a:p>
          <a:p>
            <a:pPr lvl="1"/>
            <a:r>
              <a:rPr lang="en-US" dirty="0" smtClean="0">
                <a:solidFill>
                  <a:srgbClr val="FF0000"/>
                </a:solidFill>
              </a:rPr>
              <a:t>Confirmation bias </a:t>
            </a:r>
            <a:r>
              <a:rPr lang="en-US" dirty="0" smtClean="0"/>
              <a:t>- </a:t>
            </a:r>
            <a:r>
              <a:rPr lang="en-GB" dirty="0"/>
              <a:t>tendency to search for, interpret, focus on and remember information in a way that confirms one's </a:t>
            </a:r>
            <a:r>
              <a:rPr lang="en-GB" dirty="0" smtClean="0"/>
              <a:t>preconceptions</a:t>
            </a:r>
          </a:p>
          <a:p>
            <a:pPr lvl="1"/>
            <a:r>
              <a:rPr lang="en-US" dirty="0" smtClean="0">
                <a:solidFill>
                  <a:srgbClr val="FF0000"/>
                </a:solidFill>
              </a:rPr>
              <a:t>Hindsight bias</a:t>
            </a:r>
            <a:r>
              <a:rPr lang="en-US" dirty="0" smtClean="0"/>
              <a:t> – “I knew it all along” – tendency to see the events that past as having been predictable</a:t>
            </a:r>
          </a:p>
          <a:p>
            <a:pPr lvl="1"/>
            <a:r>
              <a:rPr lang="en-US" dirty="0" smtClean="0">
                <a:solidFill>
                  <a:srgbClr val="FF0000"/>
                </a:solidFill>
              </a:rPr>
              <a:t>Gambler’s fallacy - </a:t>
            </a:r>
            <a:r>
              <a:rPr lang="en-GB" dirty="0" smtClean="0"/>
              <a:t>future </a:t>
            </a:r>
            <a:r>
              <a:rPr lang="en-GB" dirty="0"/>
              <a:t>probabilities are altered by past events, when in reality they are unchanged.</a:t>
            </a:r>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451340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emotions</a:t>
            </a:r>
            <a:endParaRPr lang="en-GB" dirty="0"/>
          </a:p>
        </p:txBody>
      </p:sp>
      <p:sp>
        <p:nvSpPr>
          <p:cNvPr id="4" name="Date Placeholder 3"/>
          <p:cNvSpPr>
            <a:spLocks noGrp="1"/>
          </p:cNvSpPr>
          <p:nvPr>
            <p:ph type="dt" idx="11"/>
          </p:nvPr>
        </p:nvSpPr>
        <p:spPr/>
        <p:txBody>
          <a:bodyPr/>
          <a:lstStyle/>
          <a:p>
            <a:pPr>
              <a:defRPr/>
            </a:pPr>
            <a:endParaRPr lang="en-US" altLang="en-US"/>
          </a:p>
        </p:txBody>
      </p:sp>
      <p:sp>
        <p:nvSpPr>
          <p:cNvPr id="5" name="Content Placeholder 4"/>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340767"/>
            <a:ext cx="7560840" cy="5014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5724128" y="6354899"/>
            <a:ext cx="3024336" cy="523220"/>
          </a:xfrm>
          <a:prstGeom prst="rect">
            <a:avLst/>
          </a:prstGeom>
          <a:noFill/>
        </p:spPr>
        <p:txBody>
          <a:bodyPr wrap="square" rtlCol="0">
            <a:spAutoFit/>
          </a:bodyPr>
          <a:lstStyle/>
          <a:p>
            <a:r>
              <a:rPr lang="en-US" sz="1400" dirty="0" smtClean="0">
                <a:solidFill>
                  <a:srgbClr val="2B3095"/>
                </a:solidFill>
              </a:rPr>
              <a:t>From MBTI – emotion overview </a:t>
            </a:r>
            <a:endParaRPr lang="en-GB" sz="1400" dirty="0">
              <a:solidFill>
                <a:srgbClr val="2B3095"/>
              </a:solidFill>
            </a:endParaRPr>
          </a:p>
        </p:txBody>
      </p:sp>
    </p:spTree>
    <p:extLst>
      <p:ext uri="{BB962C8B-B14F-4D97-AF65-F5344CB8AC3E}">
        <p14:creationId xmlns:p14="http://schemas.microsoft.com/office/powerpoint/2010/main" xmlns="" val="2955570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emotion (I)</a:t>
            </a:r>
            <a:endParaRPr lang="en-GB" dirty="0"/>
          </a:p>
        </p:txBody>
      </p:sp>
      <p:sp>
        <p:nvSpPr>
          <p:cNvPr id="3" name="Content Placeholder 2"/>
          <p:cNvSpPr>
            <a:spLocks noGrp="1"/>
          </p:cNvSpPr>
          <p:nvPr>
            <p:ph idx="1"/>
          </p:nvPr>
        </p:nvSpPr>
        <p:spPr/>
        <p:txBody>
          <a:bodyPr/>
          <a:lstStyle/>
          <a:p>
            <a:r>
              <a:rPr lang="en-US" dirty="0" smtClean="0"/>
              <a:t>Two types:</a:t>
            </a:r>
          </a:p>
          <a:p>
            <a:pPr lvl="1"/>
            <a:r>
              <a:rPr lang="en-US" dirty="0" smtClean="0">
                <a:solidFill>
                  <a:srgbClr val="FF0000"/>
                </a:solidFill>
              </a:rPr>
              <a:t>Categorical</a:t>
            </a:r>
            <a:r>
              <a:rPr lang="en-US" dirty="0" smtClean="0"/>
              <a:t> – a certain number of limited emotion “categories” are defined</a:t>
            </a:r>
          </a:p>
          <a:p>
            <a:pPr lvl="1"/>
            <a:r>
              <a:rPr lang="en-US" dirty="0" smtClean="0">
                <a:solidFill>
                  <a:srgbClr val="FF0000"/>
                </a:solidFill>
              </a:rPr>
              <a:t>Dimensional </a:t>
            </a:r>
            <a:r>
              <a:rPr lang="en-US" dirty="0" smtClean="0">
                <a:solidFill>
                  <a:srgbClr val="2B3095"/>
                </a:solidFill>
              </a:rPr>
              <a:t>– organized in affective dimensions </a:t>
            </a:r>
          </a:p>
          <a:p>
            <a:pPr lvl="2"/>
            <a:r>
              <a:rPr lang="en-US" dirty="0" smtClean="0">
                <a:solidFill>
                  <a:srgbClr val="2B3095"/>
                </a:solidFill>
              </a:rPr>
              <a:t>Valence-pleasantness + activity-arousal (Russell)</a:t>
            </a:r>
          </a:p>
          <a:p>
            <a:pPr lvl="2"/>
            <a:r>
              <a:rPr lang="en-US" dirty="0" smtClean="0">
                <a:solidFill>
                  <a:srgbClr val="2B3095"/>
                </a:solidFill>
              </a:rPr>
              <a:t>Semantic differentials (Osgood)</a:t>
            </a:r>
          </a:p>
          <a:p>
            <a:pPr lvl="2"/>
            <a:r>
              <a:rPr lang="en-GB" dirty="0">
                <a:solidFill>
                  <a:srgbClr val="2B3095"/>
                </a:solidFill>
              </a:rPr>
              <a:t>Three-dimensional model based on levels of presence of hormones (</a:t>
            </a:r>
            <a:r>
              <a:rPr lang="en-GB" dirty="0" err="1">
                <a:solidFill>
                  <a:srgbClr val="2B3095"/>
                </a:solidFill>
              </a:rPr>
              <a:t>Lövheim</a:t>
            </a:r>
            <a:r>
              <a:rPr lang="en-GB" dirty="0">
                <a:solidFill>
                  <a:srgbClr val="2B3095"/>
                </a:solidFill>
              </a:rPr>
              <a:t>)</a:t>
            </a:r>
          </a:p>
          <a:p>
            <a:pPr marL="914400" lvl="2" indent="0">
              <a:buNone/>
            </a:pPr>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224507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emotion (II)</a:t>
            </a:r>
            <a:endParaRPr lang="en-GB" dirty="0"/>
          </a:p>
        </p:txBody>
      </p:sp>
      <p:sp>
        <p:nvSpPr>
          <p:cNvPr id="3" name="Content Placeholder 2"/>
          <p:cNvSpPr>
            <a:spLocks noGrp="1"/>
          </p:cNvSpPr>
          <p:nvPr>
            <p:ph idx="1"/>
          </p:nvPr>
        </p:nvSpPr>
        <p:spPr>
          <a:xfrm>
            <a:off x="611560" y="1791837"/>
            <a:ext cx="5544616" cy="3528392"/>
          </a:xfrm>
        </p:spPr>
        <p:txBody>
          <a:bodyPr/>
          <a:lstStyle/>
          <a:p>
            <a:pPr marL="0" indent="0">
              <a:buNone/>
            </a:pPr>
            <a:r>
              <a:rPr lang="en-US" dirty="0" smtClean="0"/>
              <a:t>Categorical models of emotion:</a:t>
            </a:r>
          </a:p>
          <a:p>
            <a:pPr marL="0" indent="0">
              <a:buNone/>
            </a:pPr>
            <a:endParaRPr lang="en-US" dirty="0" smtClean="0">
              <a:solidFill>
                <a:srgbClr val="FF0000"/>
              </a:solidFill>
            </a:endParaRPr>
          </a:p>
          <a:p>
            <a:pPr marL="0" indent="0">
              <a:buNone/>
            </a:pPr>
            <a:r>
              <a:rPr lang="en-US" dirty="0" smtClean="0">
                <a:solidFill>
                  <a:srgbClr val="FF0000"/>
                </a:solidFill>
              </a:rPr>
              <a:t>Ekman (facial expressions):</a:t>
            </a:r>
          </a:p>
          <a:p>
            <a:r>
              <a:rPr lang="en-US" dirty="0" smtClean="0">
                <a:solidFill>
                  <a:srgbClr val="2B3095"/>
                </a:solidFill>
              </a:rPr>
              <a:t>6 basic emotions: </a:t>
            </a:r>
            <a:r>
              <a:rPr lang="en-US" dirty="0">
                <a:solidFill>
                  <a:srgbClr val="2B3095"/>
                </a:solidFill>
              </a:rPr>
              <a:t>joy, </a:t>
            </a:r>
            <a:r>
              <a:rPr lang="en-US" dirty="0" smtClean="0">
                <a:solidFill>
                  <a:srgbClr val="2B3095"/>
                </a:solidFill>
              </a:rPr>
              <a:t>anger, fear, sadness, disgust, surprise</a:t>
            </a:r>
          </a:p>
          <a:p>
            <a:pPr marL="0" indent="0">
              <a:buNone/>
            </a:pPr>
            <a:endParaRPr lang="en-US" dirty="0">
              <a:solidFill>
                <a:srgbClr val="FF0000"/>
              </a:solidFill>
            </a:endParaRPr>
          </a:p>
          <a:p>
            <a:pPr marL="0" indent="0">
              <a:buNone/>
            </a:pPr>
            <a:r>
              <a:rPr lang="en-US" dirty="0" err="1" smtClean="0">
                <a:solidFill>
                  <a:srgbClr val="FF0000"/>
                </a:solidFill>
              </a:rPr>
              <a:t>Plutchik’s</a:t>
            </a:r>
            <a:r>
              <a:rPr lang="en-US" dirty="0" smtClean="0">
                <a:solidFill>
                  <a:srgbClr val="FF0000"/>
                </a:solidFill>
              </a:rPr>
              <a:t> “Wheel of emotions”:</a:t>
            </a:r>
          </a:p>
          <a:p>
            <a:r>
              <a:rPr lang="en-US" dirty="0" smtClean="0">
                <a:solidFill>
                  <a:srgbClr val="2B3095"/>
                </a:solidFill>
              </a:rPr>
              <a:t>8 basic emotions</a:t>
            </a:r>
          </a:p>
          <a:p>
            <a:r>
              <a:rPr lang="en-US" dirty="0" smtClean="0">
                <a:solidFill>
                  <a:srgbClr val="2B3095"/>
                </a:solidFill>
              </a:rPr>
              <a:t>8 derivative emotions, combination of basic ones</a:t>
            </a:r>
          </a:p>
          <a:p>
            <a:endParaRPr lang="en-US" dirty="0">
              <a:solidFill>
                <a:srgbClr val="2B3095"/>
              </a:solidFill>
            </a:endParaRPr>
          </a:p>
          <a:p>
            <a:pPr marL="0" indent="0">
              <a:buNone/>
            </a:pPr>
            <a:r>
              <a:rPr lang="en-US" dirty="0" smtClean="0">
                <a:solidFill>
                  <a:srgbClr val="FF0000"/>
                </a:solidFill>
              </a:rPr>
              <a:t>Shaver (1987)/Parrot (2001) Tree-structured list of emotions:</a:t>
            </a:r>
          </a:p>
          <a:p>
            <a:r>
              <a:rPr lang="en-US" dirty="0" smtClean="0">
                <a:solidFill>
                  <a:srgbClr val="2B3095"/>
                </a:solidFill>
              </a:rPr>
              <a:t>6 basic emotions (instead of disgust, love)</a:t>
            </a:r>
          </a:p>
          <a:p>
            <a:r>
              <a:rPr lang="en-US" dirty="0" smtClean="0">
                <a:solidFill>
                  <a:srgbClr val="2B3095"/>
                </a:solidFill>
              </a:rPr>
              <a:t>Secondary and tertiary emotions</a:t>
            </a:r>
          </a:p>
          <a:p>
            <a:pPr marL="0" indent="0">
              <a:buNone/>
            </a:pPr>
            <a:endParaRPr lang="en-US" dirty="0" smtClean="0">
              <a:solidFill>
                <a:srgbClr val="FF0000"/>
              </a:solidFill>
            </a:endParaRPr>
          </a:p>
          <a:p>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pic>
        <p:nvPicPr>
          <p:cNvPr id="4098" name="Picture 2" descr="https://upload.wikimedia.org/wikipedia/commons/thumb/c/ce/Plutchik-wheel.svg/300px-Plutchik-wheel.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844824"/>
            <a:ext cx="2857500" cy="2895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8408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77" y="1272183"/>
            <a:ext cx="7869237" cy="428625"/>
          </a:xfrm>
        </p:spPr>
        <p:txBody>
          <a:bodyPr/>
          <a:lstStyle/>
          <a:p>
            <a:r>
              <a:rPr lang="en-US" dirty="0" smtClean="0"/>
              <a:t>Models of emotion (III)</a:t>
            </a:r>
            <a:endParaRPr lang="en-GB" dirty="0"/>
          </a:p>
        </p:txBody>
      </p:sp>
      <p:sp>
        <p:nvSpPr>
          <p:cNvPr id="3" name="Content Placeholder 2"/>
          <p:cNvSpPr>
            <a:spLocks noGrp="1"/>
          </p:cNvSpPr>
          <p:nvPr>
            <p:ph idx="1"/>
          </p:nvPr>
        </p:nvSpPr>
        <p:spPr>
          <a:xfrm>
            <a:off x="611560" y="1916832"/>
            <a:ext cx="5040559" cy="3528392"/>
          </a:xfrm>
        </p:spPr>
        <p:txBody>
          <a:bodyPr/>
          <a:lstStyle/>
          <a:p>
            <a:pPr marL="0" indent="0">
              <a:buNone/>
            </a:pPr>
            <a:endParaRPr lang="en-US" dirty="0" smtClean="0">
              <a:solidFill>
                <a:srgbClr val="FF0000"/>
              </a:solidFill>
            </a:endParaRPr>
          </a:p>
          <a:p>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pic>
        <p:nvPicPr>
          <p:cNvPr id="6146" name="Picture 2" descr="http://www.screenwriterunknown.com/wp-content/uploads/2011/11/list-of-emotions-parrot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00808"/>
            <a:ext cx="6408712" cy="496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0884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emotion (IV)</a:t>
            </a:r>
            <a:endParaRPr lang="en-GB" dirty="0"/>
          </a:p>
        </p:txBody>
      </p:sp>
      <p:sp>
        <p:nvSpPr>
          <p:cNvPr id="3" name="Content Placeholder 2"/>
          <p:cNvSpPr>
            <a:spLocks noGrp="1"/>
          </p:cNvSpPr>
          <p:nvPr>
            <p:ph idx="1"/>
          </p:nvPr>
        </p:nvSpPr>
        <p:spPr>
          <a:xfrm>
            <a:off x="611560" y="2132856"/>
            <a:ext cx="7869237" cy="2740025"/>
          </a:xfrm>
        </p:spPr>
        <p:txBody>
          <a:bodyPr/>
          <a:lstStyle/>
          <a:p>
            <a:pPr marL="0" indent="0">
              <a:buNone/>
            </a:pPr>
            <a:r>
              <a:rPr lang="en-US" dirty="0" smtClean="0"/>
              <a:t>Dimensional models of emotion:</a:t>
            </a:r>
          </a:p>
          <a:p>
            <a:pPr marL="285750" lvl="2">
              <a:buClr>
                <a:srgbClr val="002060"/>
              </a:buClr>
              <a:buFont typeface="Wingdings" panose="05000000000000000000" pitchFamily="2" charset="2"/>
              <a:buChar char="Ø"/>
            </a:pPr>
            <a:r>
              <a:rPr lang="en-US" dirty="0" smtClean="0">
                <a:solidFill>
                  <a:srgbClr val="FF0000"/>
                </a:solidFill>
              </a:rPr>
              <a:t>Valence/pleasantness </a:t>
            </a:r>
            <a:r>
              <a:rPr lang="en-US" dirty="0">
                <a:solidFill>
                  <a:srgbClr val="FF0000"/>
                </a:solidFill>
              </a:rPr>
              <a:t>+ </a:t>
            </a:r>
            <a:r>
              <a:rPr lang="en-US" dirty="0" smtClean="0">
                <a:solidFill>
                  <a:srgbClr val="FF0000"/>
                </a:solidFill>
              </a:rPr>
              <a:t>activity/arousal </a:t>
            </a:r>
            <a:r>
              <a:rPr lang="en-US" dirty="0">
                <a:solidFill>
                  <a:srgbClr val="FF0000"/>
                </a:solidFill>
              </a:rPr>
              <a:t>(</a:t>
            </a:r>
            <a:r>
              <a:rPr lang="en-US" dirty="0" smtClean="0">
                <a:solidFill>
                  <a:srgbClr val="FF0000"/>
                </a:solidFill>
              </a:rPr>
              <a:t>Russell, 1980)</a:t>
            </a:r>
            <a:endParaRPr lang="en-US" dirty="0">
              <a:solidFill>
                <a:srgbClr val="FF0000"/>
              </a:solidFill>
            </a:endParaRPr>
          </a:p>
          <a:p>
            <a:pPr marL="0" indent="0">
              <a:buNone/>
            </a:pPr>
            <a:endParaRPr lang="en-US" dirty="0" smtClean="0"/>
          </a:p>
          <a:p>
            <a:pPr marL="0" indent="0">
              <a:buNone/>
            </a:pPr>
            <a:endParaRPr lang="en-US" dirty="0" smtClean="0"/>
          </a:p>
        </p:txBody>
      </p:sp>
      <p:sp>
        <p:nvSpPr>
          <p:cNvPr id="4" name="Date Placeholder 3"/>
          <p:cNvSpPr>
            <a:spLocks noGrp="1"/>
          </p:cNvSpPr>
          <p:nvPr>
            <p:ph type="dt" idx="11"/>
          </p:nvPr>
        </p:nvSpPr>
        <p:spPr/>
        <p:txBody>
          <a:bodyPr/>
          <a:lstStyle/>
          <a:p>
            <a:pPr>
              <a:defRPr/>
            </a:pPr>
            <a:endParaRPr lang="en-US" altLang="en-US"/>
          </a:p>
        </p:txBody>
      </p:sp>
      <p:pic>
        <p:nvPicPr>
          <p:cNvPr id="3074" name="Picture 2" descr="http://www.nature.com/article-assets/npg/srep/2014/140518/srep04998/images_hires/w582/srep04998-f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2852936"/>
            <a:ext cx="4824536" cy="32743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0180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emotion (V)</a:t>
            </a:r>
            <a:endParaRPr lang="en-GB" dirty="0"/>
          </a:p>
        </p:txBody>
      </p:sp>
      <p:sp>
        <p:nvSpPr>
          <p:cNvPr id="3" name="Content Placeholder 2"/>
          <p:cNvSpPr>
            <a:spLocks noGrp="1"/>
          </p:cNvSpPr>
          <p:nvPr>
            <p:ph idx="1"/>
          </p:nvPr>
        </p:nvSpPr>
        <p:spPr>
          <a:xfrm>
            <a:off x="611560" y="2132856"/>
            <a:ext cx="7869237" cy="2740025"/>
          </a:xfrm>
        </p:spPr>
        <p:txBody>
          <a:bodyPr/>
          <a:lstStyle/>
          <a:p>
            <a:pPr marL="0" indent="0">
              <a:buNone/>
            </a:pPr>
            <a:r>
              <a:rPr lang="en-US" dirty="0" smtClean="0"/>
              <a:t>Dimensional models of emotion:</a:t>
            </a:r>
          </a:p>
          <a:p>
            <a:pPr marL="285750" lvl="2">
              <a:buClr>
                <a:srgbClr val="002060"/>
              </a:buClr>
              <a:buFont typeface="Wingdings" panose="05000000000000000000" pitchFamily="2" charset="2"/>
              <a:buChar char="Ø"/>
            </a:pPr>
            <a:r>
              <a:rPr lang="en-US" dirty="0" smtClean="0">
                <a:solidFill>
                  <a:srgbClr val="FF0000"/>
                </a:solidFill>
              </a:rPr>
              <a:t>Semantic differentials (Osgood, 1957)</a:t>
            </a:r>
            <a:endParaRPr lang="en-US" dirty="0">
              <a:solidFill>
                <a:srgbClr val="FF0000"/>
              </a:solidFill>
            </a:endParaRPr>
          </a:p>
          <a:p>
            <a:pPr marL="0" indent="0">
              <a:buNone/>
            </a:pPr>
            <a:endParaRPr lang="en-US" dirty="0" smtClean="0"/>
          </a:p>
          <a:p>
            <a:pPr marL="0" indent="0">
              <a:buNone/>
            </a:pPr>
            <a:endParaRPr lang="en-US" dirty="0" smtClean="0"/>
          </a:p>
        </p:txBody>
      </p:sp>
      <p:sp>
        <p:nvSpPr>
          <p:cNvPr id="4" name="Date Placeholder 3"/>
          <p:cNvSpPr>
            <a:spLocks noGrp="1"/>
          </p:cNvSpPr>
          <p:nvPr>
            <p:ph type="dt" idx="11"/>
          </p:nvPr>
        </p:nvSpPr>
        <p:spPr/>
        <p:txBody>
          <a:bodyPr/>
          <a:lstStyle/>
          <a:p>
            <a:pPr>
              <a:defRPr/>
            </a:pPr>
            <a:endParaRPr lang="en-US" altLang="en-US"/>
          </a:p>
        </p:txBody>
      </p:sp>
      <p:pic>
        <p:nvPicPr>
          <p:cNvPr id="8194" name="Picture 2" descr="http://www.socialresearchmethods.net/kb/Assets/images/threedim.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284984"/>
            <a:ext cx="3228975" cy="2247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625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data:image/jpeg;base64,/9j/4AAQSkZJRgABAQAAAQABAAD/2wCEAAkGBxQTEhUUExQVFBQUFBUUFxQUFxQUFxUUFRQXFxQUFBcYHCggGBolHBQUITEhJSkrLi4uFx8zODMsNygtLiwBCgoKDg0OGhAQFywkHBwsLCwsLCwsLCwsLCwsLCwsLCwsLCwsLCwsLCwsLCwsLCwsLCwsLCwsLCwsLCwsNywsK//AABEIAMIBAwMBIgACEQEDEQH/xAAbAAABBQEBAAAAAAAAAAAAAAAEAAEDBQYCB//EADcQAAEDAwEFBgUDAwUBAAAAAAEAAhEDBCExBRJBUWEGInGBkaETMrHB8ELR4SNS8RQzYnKSQ//EABkBAAMBAQEAAAAAAAAAAAAAAAABAwIEBf/EACQRAQEBAQACAgIABwAAAAAAAAABEQIDMRIhQVEEExQiMjNh/9oADAMBAAIRAxEAPwDxOEoUpYuS1IOEl1CaEByknKRTBBPKYJFAIrtuqjXTdUBMBMzwCK2VRl/ghGH3+ytdmNj2+in1cjfE2tHaU1c2lNV1kNFdWzMLk6rv5gu2ZKsqVJDWzVY0WKa2Eympm01JTYpgxI8QtpLo0lOGLvdTwAK1vjxQrKOYOhEeiuHMQXw8x4n89EGprm0G9H5hA/6aHeP5C0N1TyPzogbijH18xE+yNKqx9tLVnttWhaCeB18tCtiaf1VZtGhvNIKcqVjzPaDCDKqauq0e0aWCDqCR+yzzhldvjuxweWZXICRUsYI8D9j9lEqJGSTlMgEklCSAMhMWof4zh1UjbgccJYZ3MXJYpQQU8IGBiE0IncXJpI0YgXJUrmLghMnKYJyEwTCdvDwVrYnPoqyiNOqtLVsKffpXx+2s2Yr23aqLZWi0FqMLi69u/hY24VjSCBtwrCisKQVSCmaxcUwiGhM9JrE4YpGFdghDOoC1CfD73kfcqxJUBaJKDlV9enoh69HBVlUYharUUVWPp/ZA3TVavaq27alGbGF7TW8GR+oe4WQbSknxHuVvu0dOWHplYyygOM6GPquzxX6cXmn3AjzgHl3T4Zyh3BE1QJcOpj6/QlDEq8c9MkkkgihJMkgOAn3uaZJMOuOMLptRw6qJdsGCgJ23HPCma8Higt8pAjwSw9GlRuaoWPPOV0K3NLARauQF2HgqagwE5RuCTbjilqOiu7en3Qg721DCI0kK5srfuhS762avxzZcq32QMBaazCp9nUAGjmrS1PVcvXt18xcUQjaKr7WsrOjBWVBVIKSVG0qSUGZr12XqJzVyQgVMXrnfULnqPeQImc9Q1AnlM8oAN4VZeFWddVN45DNZjb57jvArF02wZ6tWy26e6euFirp4BdH93sF0+L05PNQd2e+fH+FCU7jJTFdLkMknTIBkk6ZAcpJ0imHMKSkNfArghSW4yfA/RARJJ0oQDJwUoTFAJEWru80TiYPgUOtb2d7Nb9J1WoD8pLBpww4pW5GuZbfoCJJZTPBxIPMD/C1FtQwqGwZvVx/xELZW9DC5e66+Ya3pq2taCraJ7ysqdxujGVLF5sWbKOMZXTbgsKqnbZLMkeUifRT2u3qFXDu648DifDml8f0fyaC1ug4KYlUZp7veaZCPtriVm/TYwVlI0yhDzRFIpSnSexR4XVd6GDsp6IIkKKq5cmoAoK9wOaNKxFVVRelH1roRhUm0byJJTidZntJcwCsVUfJ9Vd9p7uXgA4VAu3x85HB5et6JMnSVEjJJ0yASSSSAYhIrqFy5MGIUlt8w8/oVwU7TBlAcwnhOrHZGxatwYYMcXHT+UHPtWIi2salTDGOPl+69I2P2KpU4L4c7/l+3BaFmzWD5S1YvcUniv5eZbM7KPdVY2oQA4yWjJgL0p9MU6J5Bp9kFs23BuqhmdxrWg8JJM+PD0VltanLHN5g+6x11qvHPxec7DzVJ5re2LJCwGyW7tT2W72fVwod+1+Y6r28OkKR1FxGDHgFOWzlT0IWdU5C2lJlJjnOALhJzkkALDVr4V3h9dwa1zoEzusHDDQSvTzbNeIKrbjsfbvkFuvANMSeMDC6PH5cmWOby/wAPt2Vj9gbXqMcz4Ti6m+R8N5mCNYOvArdW9cPG8zuu4tKBtOytKi9pa5w3Zgd2ATx5yrBtmGYaSTrJ+il5fjfuKeLnvmf3C6VxOogoyi9AsoSiHUyBzXPIvrmvUQorgalRXm9wVY0EmBAMElxzoMx1WpzeqXXck0fVvJ09VBvt/UR6rB7Q2v3HOqVKhcYLKYkAjeyJaREDOZnRdbBDXVtxzd5tRhcJMlpEZHkSuj+mye3L/VTfTc/FbzCpNtwQh6VhuHGBJg+HNR7Qk90an2CnJ9rdW4wm2P8AcKAVhtsRVI5AKvXZz6ef17pJQkkmyZJOmQCSSSQHS5cu1y4JgxC7p0HO+Vpd4CVNa2hqOgeZW/7P7JaxogdT+6V6xrnnWZ2B2bNUzVlrZ04lb60ptotDWCAB5p/gQdE24Sf8qV61ac47D3HUruSERb23PqfJSVrfVZ1SRU9lHb1WvrPxB5CP8q+vqeT1B5rPdnhuXFdpxJa71BGs9FqLxuh8vUYSpz08tIiuQNP5havZ78BZW7YW3lVvCd4cMGMfVaSyOil5JivF+X20Ns5F0aSrrUq0tlLV5yKp2x4KT/Tu5qe3GFPurXyL0rarN0dVFSai7sSh2PDdVnq2mJpNhTOdhC060p3PS3B8dD3LJQlpAJaQCDxM45op1TMIMjK1z1jPx0DtDYFu8Abm7EkRHFC2WwGUnF7ZJIiTnHIcAr405UTmwrfO38s/yufeKq9pgBV/wwGuPHmrS7bKpNo1CGEDJOB4pRjt51tWpvVXnr9EIpbmk5riHgh3EHqol2R519kkkmQR0kySAUJJJkBLCsLHZD6mT3W9dfIKbZFmD3nZ5D84rW2dGYELNrfPOhdn7MawAAcfyVprGnA/M9EPSoo22ZzWLV+eUtwE9nSyunNkIizZA81hTBJZDZ81C3Pgc+CluKkNPh6rmzZA8pKRqC6/p3VN0CHgsOCTOojzWle3ep41H4Fne1VP+mXD5mHeEcIVtsDaIrUmvH6hkHpzQdjB7cpxek/3Ux7OhWdu5N21tNy4pvGj2uZ5jvD2Cit3YWO2vH9L+yqq4oPWZs6qt7euueumL2jWRHxlTsrKR1yiWip7u6hVLKheCZ1UznyDPFVVC4qU+6aZMcRBkc06zGh2aMQj69AgSVmrba7ZjIPIyD6FGv2mI1WVEe0KkR4oyiyRKpK16151BPKVcWrjAWk+vYqmMIeuFLvoe4qpnFXeVIlUgM1W9Jd6DH1VjtCqhNlW++XO8G/cqvCHlBbY2YyuILc8HDUKkrdkAR3HOnrkfRb5ttC7o2+V0fJy3x68ZvrB9J268R14Hw9EMvUu1myBUY4cdWniCPz3Xl72kEgiCDBVJdQ65yuUikmTZJJJJAaLZ1bdcGnWR4ELY2o06rOO2ZvDe/UMjhB5LR7KcHswf4IU7V+YtKTen3U1MIFjix0OyOB5wrCgZHVYWkTNbhT08fn50XDTIXW9AWVM+kdzU3iB5n1RVPDQEJZtkyeOf2RbzjqgoCvKIf3dQRBVBsRxtarqTvlJlpOBHEfRamm1A7Z2cKjZHzjIKSkn4RdsLb4ltvNy6mQ8dQCN4ekrJ2lWQCOS0+ydo60quh7sHwyPzms3tGxNvWLf/m6XUz0OS1KzSn1RdOpBVhQrqmpvRdGopWKyrttwmqXKr21VX319BWZBemiZcyjaJBCyVjfgnBB81orGrKdmHLoq7sGuGRPXj6oE7KaOB8yVa7yCvbhKFXFG0ptIIaJ5wjG1FSi7yi218J0osTVQV1cIapcoG5uUpGtxBf1lodk2m5TaDrEkdTn+PJUuxbT4tTePytMnqeAWqHmrcRDq7Q9Rq7o08LmsNBzKKGAqMSKfaWhWO2z2fbU7ww7mOPitrfNVXXaADK3Kj3Hld9ZOpO3XeR4FDLY9oLb4jXRktyPLX2lY5Ujn6mEkkkmT0EU3REZVns21LO9OTkj6qOg+NRn6qypZCha7eeU1WmHN/JUGz6hBIOox4qegdQdOH8oW8ZuvDueD9v2SbxdU3Ia7qRDeLj/KahUQ9Y71UQdBHmT+0+qWDfpaWhxOn5hdOqrmkz29MKRtLmiiVEa6QueaJNAcFy62CTWqfaVkHkOZh3pPj16oOu0VGfCrYI+V3EHhP5lX77Xkh7mhvahJr2xlWm6k7cqeTuDvDqpmPWkdZNcN143mmMHh4FVF32fqU5dTPxGf2/qA6c1mwwr6+MKuuqW8CDqVZNZIxqOCCqGDPJKfTfPO3Ko6+xqtPvCY/uaT7prbbten+qR1/dam3uy0QW7zTpGo6KG4ZQd8zD/5z6qnz33Gb/D9c/43ENHtyYAcw+IIKmZ2gFb5Q4dSgq9lSdinTj/keHkiLKzDdBos34/iD4d5/dRlq9G/HQLKUJi/MCSeQz9FizS3BNWuuLO1dVdGgnJ/ZdW2zKjzLhuj1J/ZaWwtd0AAQNMeK3OWb0mtLcMaA0YA+6Icnaoq1SJW5E7UOr/VF1TAUFkzBPP8CkrOR+T9QBcKpugXHdH+Efe14HsAgGVIGcFbiVRVLFoYRzHFeYX9uadRzTwPqOBXpdxczpKzPaHZ2+N4A749xyWuan5Od9MiknKSog9KpVnDB90bRqevJV1v2gpOw5sddUY19N2WOB6Tn0XO7h7u82RqPqpY32fmEJbVoOfArqlV3akcHTnrxQ3rqi+BB4H6J7Ey4nOXHrjp6Sors7snUFN2dOp4CB6w445ZHoiM1ora2Lsg+PDTlzRhs4Eg565Hsq2+qOZ3wQWnGsQTphR2e3iZnw4dNfdPGpz11N5kxbfDIHOOXLzCdplct2i2IOvQH0XVdwkEac/p6JYP+WZT7iY00mldtWcOB32cpqVMgxAxxU9zU3W/mqHp3IiIJ6pNBbvYTKjt8913NuPUaHzWc2tszcPfIzgPGh6Ec1pSXE6mOWELc7MY8d9od45KWNS4yDmvpnLSW8HN7w9tF026acYmeODxxH5otDR2NB7r3BvI5jwOqnOw2Ed7veyzlWnmyKRzC4ABoA5NEk4AJnXMTyyVZWGyXHEbo5nJ/hH2FoGw0CANPD8lXdCmG+Sfx1LvyaqqewGCCe90OkItmzWtHdA56ALi+vXAw0TCprvtM1hh8t04FUnKHXbQfBASfAWeZtwv+Rrj1LSB7rl17UOohaxi9rqpXCEcS4gfn8IFtxzKOsM97n9EFLqwbAEIa5qQJK6fUABQbmF5mccB90lM0Oylvd92BmAdRhDPs99wPAcOfIlW/wDpxqTp6KCvXgQ0T7JiyBaliIVbeWGNZVgXuOvsm3gNZ805U7Hm9z2dr77t1oIkwZ4JL0VxZOo90lv5Jfy2QobPCnNpCsiWtwoapC5ft2RxRquaAQfEFHVLoPiMOGY44+qq94txwJ1UrakwQcjinOmrxsWV7czSE8SB6mCpNnVN17s8cDEFsCI91T3NQ7kcnD6qehUDgDxBwfsfJVjm6/S727d/0mHhvZ/8mFU2963ETIiNI4z4GSihdtILKvyn9Q9j0KAvNlPYJbD2AyHN1g8HBFX8HkknxrW7BqNe0ucATPTAH2VtdEgtH6TOc/N/iVlOzdctZnGeI66q/fcHeGZaWyPGQHT6t9UVO9b5aJL4S/1IUG+lHPistSo7quSWjm76An6oylSQdw3vM/7fYwrFhSw9MaaQpLr4gGqdtQFLD1A6kuRSJRAcmLo+qeFenBpQJ4j8K6rXIDZQ19tFrOU8uaoviOcYfI1Ib06kcFuRLrsa+7Bnd58NM9UN8MSD+eS66Jwmk53UixdpygtDupqNrnN0MfT0RLgo3NTZ0hez84x0+6NZeNI7uVWPaoHt8ksU58tntbueTqfJRl4Gmvsq+nekAg68Cp6BnRL0rOpftM956e6HdcwcgEIowBLjEIF1/QJI3wSPBB138amU6hNo05lJDGszUrmQeBMI1rZCz+0rhzd4BsgEGeStdn3ocwHosXm5qvPctz9CarZBBQ9lSM58F1Xrg6IZ98WgDT7rEi8uD6pAcAYOQI80Z8Mf2jyCrbG3c5wc4QBkA8VbBV4mRyebqXr6CvJ5f+sg+fDzCCo35pODe9TOTDiCw9Wnh4K3c2UHdWocIc0ObyPDqOS3EdxIdquA3iAeoPphG2+2A5swR4kGBIMQPAZVBR2VwaTGkSQumbMe0GHkDqJ90Nc/trm7TjU6cV2zazeYnTVZOnaE61CcaDCLZYtjTz4pHLWmfd7zqemvDjgq0dXhYplxuVKepzGvEjH39VpXvkYPh+yz1FOaIfd+ClbXGDphV9KlJ72B04+K5u7gDTRZ5jXXSwdc4wgLraMyB7ef7Kqq3ZOAYHE8geXXRNTMQOmnJUkQ660WMmTk8/2/dO8A9OR4yuAughk9KrwIz7HqP2UjePiuCJwf8eCkpjz6+XFAdBOE26nCCKEzgulySmSNwUL2IglRlBAK1FKzrFsjiPdFPCEr0kz5uM7tO6NSo7eJOSIkwOkIU2wI+XzXG2WOZV3iO67Tlp/Cmt74BS72Ozx/HqGbSqAQHvA4AFJGi9PBgSWflT+PIYj/AHPD7IfYvypJKl/xQ4/2UbWSsRLieICSSzyt36W9JSBJJbjmpnqU/KmSQVCH5x4FFn5UySdPlBaaH85ognXwSSQcVU/1Wf8Adv0K11LQeCSSVa5O84Hh91W7bcfhvz+lMklB0DI7rRwxjyUtL9PkkktJjWqRqSSVJI1OdR4JJINImSSQyRXKSSZGK4ckkgkTlDUSSToUm32j4bsLKW3zjxSSRfSnHuNA3RJJJc7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0" name="Picture 6" descr="http://images.sodahead.com/polls/002679297/3730504231_angry_face_little_girl_xlarge.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484784"/>
            <a:ext cx="6408712" cy="47973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9864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emotion (IV)</a:t>
            </a:r>
            <a:endParaRPr lang="en-GB" dirty="0"/>
          </a:p>
        </p:txBody>
      </p:sp>
      <p:sp>
        <p:nvSpPr>
          <p:cNvPr id="3" name="Content Placeholder 2"/>
          <p:cNvSpPr>
            <a:spLocks noGrp="1"/>
          </p:cNvSpPr>
          <p:nvPr>
            <p:ph idx="1"/>
          </p:nvPr>
        </p:nvSpPr>
        <p:spPr/>
        <p:txBody>
          <a:bodyPr/>
          <a:lstStyle/>
          <a:p>
            <a:r>
              <a:rPr lang="en-US" dirty="0" err="1" smtClean="0">
                <a:solidFill>
                  <a:srgbClr val="FF0000"/>
                </a:solidFill>
              </a:rPr>
              <a:t>Lövheim’s</a:t>
            </a:r>
            <a:r>
              <a:rPr lang="en-US" dirty="0" smtClean="0">
                <a:solidFill>
                  <a:srgbClr val="FF0000"/>
                </a:solidFill>
              </a:rPr>
              <a:t> (2001) cube of emotion based on </a:t>
            </a:r>
            <a:r>
              <a:rPr lang="en-US" dirty="0" err="1" smtClean="0">
                <a:solidFill>
                  <a:srgbClr val="FF0000"/>
                </a:solidFill>
              </a:rPr>
              <a:t>Tomkin’s</a:t>
            </a:r>
            <a:r>
              <a:rPr lang="en-US" dirty="0" smtClean="0">
                <a:solidFill>
                  <a:srgbClr val="FF0000"/>
                </a:solidFill>
              </a:rPr>
              <a:t> 8 basic emotions (“Affect theory”):</a:t>
            </a:r>
          </a:p>
        </p:txBody>
      </p:sp>
      <p:sp>
        <p:nvSpPr>
          <p:cNvPr id="4" name="Date Placeholder 3"/>
          <p:cNvSpPr>
            <a:spLocks noGrp="1"/>
          </p:cNvSpPr>
          <p:nvPr>
            <p:ph type="dt" idx="11"/>
          </p:nvPr>
        </p:nvSpPr>
        <p:spPr/>
        <p:txBody>
          <a:bodyPr/>
          <a:lstStyle/>
          <a:p>
            <a:pPr>
              <a:defRPr/>
            </a:pPr>
            <a:endParaRPr lang="en-US" altLang="en-US"/>
          </a:p>
        </p:txBody>
      </p:sp>
      <p:pic>
        <p:nvPicPr>
          <p:cNvPr id="7170" name="Picture 2" descr="https://upload.wikimedia.org/wikipedia/commons/thumb/6/6e/L%C3%B6vheim_cube_of_emotion.svg/1280px-L%C3%B6vheim_cube_of_emotion.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2696146"/>
            <a:ext cx="5904656" cy="3587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83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computing</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9218" name="Picture 2" descr="http://ecx.images-amazon.com/images/I/61saRKKpj4L._SX344_BO1,204,203,200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947940"/>
            <a:ext cx="3117278" cy="44957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descr="Image result for rosalind pi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2" name="Picture 6" descr="http://cdni.wired.co.uk/1280x1280/o_r/RosalindPicard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060848"/>
            <a:ext cx="2736304"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55576" y="5157192"/>
            <a:ext cx="3312368" cy="307777"/>
          </a:xfrm>
          <a:prstGeom prst="rect">
            <a:avLst/>
          </a:prstGeom>
          <a:noFill/>
        </p:spPr>
        <p:txBody>
          <a:bodyPr wrap="square" rtlCol="0">
            <a:spAutoFit/>
          </a:bodyPr>
          <a:lstStyle/>
          <a:p>
            <a:r>
              <a:rPr lang="en-US" sz="1400" dirty="0" smtClean="0">
                <a:solidFill>
                  <a:srgbClr val="2B3095"/>
                </a:solidFill>
              </a:rPr>
              <a:t>Rosalind Picard – MIT (1995)</a:t>
            </a:r>
            <a:endParaRPr lang="en-GB" sz="1400" dirty="0">
              <a:solidFill>
                <a:srgbClr val="2B3095"/>
              </a:solidFill>
            </a:endParaRPr>
          </a:p>
        </p:txBody>
      </p:sp>
    </p:spTree>
    <p:extLst>
      <p:ext uri="{BB962C8B-B14F-4D97-AF65-F5344CB8AC3E}">
        <p14:creationId xmlns:p14="http://schemas.microsoft.com/office/powerpoint/2010/main" xmlns="" val="2166632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detection – Facial expression </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10242" name="Picture 2" descr="https://camo.githubusercontent.com/41f3497553bbec875e5b3995340c356ccf989689/687474703a2f2f7777772e656563732e716d756c2e61632e756b2f253745696f616e6e6973702f48756d616e4d6f74696f6e416e616c797369732f65787072657373696f6e732e6a706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060848"/>
            <a:ext cx="7848600" cy="34004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076056" y="5661248"/>
            <a:ext cx="3240360" cy="600164"/>
          </a:xfrm>
          <a:prstGeom prst="rect">
            <a:avLst/>
          </a:prstGeom>
          <a:noFill/>
        </p:spPr>
        <p:txBody>
          <a:bodyPr wrap="square" rtlCol="0">
            <a:spAutoFit/>
          </a:bodyPr>
          <a:lstStyle/>
          <a:p>
            <a:r>
              <a:rPr lang="en-US" sz="1100" b="0" dirty="0">
                <a:solidFill>
                  <a:srgbClr val="2B3095"/>
                </a:solidFill>
              </a:rPr>
              <a:t>Source: https://github.com/kylemcdonald/AppropriatingNewTechnologies/wiki/Week-2</a:t>
            </a:r>
            <a:endParaRPr lang="en-GB" sz="1100" b="0" dirty="0">
              <a:solidFill>
                <a:srgbClr val="2B3095"/>
              </a:solidFill>
            </a:endParaRPr>
          </a:p>
        </p:txBody>
      </p:sp>
    </p:spTree>
    <p:extLst>
      <p:ext uri="{BB962C8B-B14F-4D97-AF65-F5344CB8AC3E}">
        <p14:creationId xmlns:p14="http://schemas.microsoft.com/office/powerpoint/2010/main" xmlns="" val="1154200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detection - Speech</a:t>
            </a:r>
            <a:endParaRPr lang="en-GB" dirty="0"/>
          </a:p>
        </p:txBody>
      </p:sp>
      <p:sp>
        <p:nvSpPr>
          <p:cNvPr id="3" name="Content Placeholder 2"/>
          <p:cNvSpPr>
            <a:spLocks noGrp="1"/>
          </p:cNvSpPr>
          <p:nvPr>
            <p:ph idx="1"/>
          </p:nvPr>
        </p:nvSpPr>
        <p:spPr/>
        <p:txBody>
          <a:bodyPr/>
          <a:lstStyle/>
          <a:p>
            <a:endParaRPr lang="en-GB" dirty="0"/>
          </a:p>
        </p:txBody>
      </p:sp>
      <p:pic>
        <p:nvPicPr>
          <p:cNvPr id="19458" name="Picture 2" descr="http://www.sciencedirect.com/cache/MiamiImageURL/1-s2.0-S0031320310004619-gr1_lrg.jpg/0?wchp=dGLbVlS-zSkzS&amp;pii=S00313203100046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060848"/>
            <a:ext cx="6408712" cy="32853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43608" y="5733256"/>
            <a:ext cx="7488832" cy="646331"/>
          </a:xfrm>
          <a:prstGeom prst="rect">
            <a:avLst/>
          </a:prstGeom>
          <a:noFill/>
        </p:spPr>
        <p:txBody>
          <a:bodyPr wrap="square" rtlCol="0">
            <a:spAutoFit/>
          </a:bodyPr>
          <a:lstStyle/>
          <a:p>
            <a:r>
              <a:rPr lang="en-US" dirty="0" smtClean="0"/>
              <a:t>Detecting frustration, anger – e.g. in virtual environments, answering machines </a:t>
            </a:r>
            <a:endParaRPr lang="en-GB" dirty="0"/>
          </a:p>
        </p:txBody>
      </p:sp>
    </p:spTree>
    <p:extLst>
      <p:ext uri="{BB962C8B-B14F-4D97-AF65-F5344CB8AC3E}">
        <p14:creationId xmlns:p14="http://schemas.microsoft.com/office/powerpoint/2010/main" xmlns="" val="1942713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Emotion detection – </a:t>
            </a:r>
            <a:r>
              <a:rPr lang="en-US" dirty="0"/>
              <a:t>S</a:t>
            </a:r>
            <a:r>
              <a:rPr lang="en-US" dirty="0" smtClean="0"/>
              <a:t>kin Conductance</a:t>
            </a:r>
            <a:endParaRPr lang="en-GB" dirty="0"/>
          </a:p>
        </p:txBody>
      </p:sp>
      <p:sp>
        <p:nvSpPr>
          <p:cNvPr id="3" name="Content Placeholder 2"/>
          <p:cNvSpPr>
            <a:spLocks noGrp="1"/>
          </p:cNvSpPr>
          <p:nvPr>
            <p:ph idx="1"/>
          </p:nvPr>
        </p:nvSpPr>
        <p:spPr>
          <a:xfrm>
            <a:off x="611560" y="2152823"/>
            <a:ext cx="6059016" cy="4525963"/>
          </a:xfrm>
        </p:spPr>
        <p:txBody>
          <a:bodyPr>
            <a:normAutofit/>
          </a:bodyPr>
          <a:lstStyle/>
          <a:p>
            <a:r>
              <a:rPr lang="en-GB" sz="1400" b="1" dirty="0"/>
              <a:t>Electrodermal activity</a:t>
            </a:r>
            <a:r>
              <a:rPr lang="en-GB" sz="1400" dirty="0"/>
              <a:t> (</a:t>
            </a:r>
            <a:r>
              <a:rPr lang="en-GB" sz="1400" dirty="0" smtClean="0"/>
              <a:t>EDA),</a:t>
            </a:r>
            <a:r>
              <a:rPr lang="en-GB" sz="1400" dirty="0"/>
              <a:t> </a:t>
            </a:r>
            <a:r>
              <a:rPr lang="en-GB" sz="1400" b="1" dirty="0"/>
              <a:t>skin conductance</a:t>
            </a:r>
            <a:r>
              <a:rPr lang="en-GB" sz="1400" dirty="0"/>
              <a:t>, </a:t>
            </a:r>
            <a:r>
              <a:rPr lang="en-GB" sz="1400" b="1" dirty="0"/>
              <a:t>galvanic skin response</a:t>
            </a:r>
            <a:r>
              <a:rPr lang="en-GB" sz="1400" dirty="0"/>
              <a:t> (GSR), </a:t>
            </a:r>
            <a:r>
              <a:rPr lang="en-GB" sz="1400" b="1" dirty="0"/>
              <a:t>electrodermal response</a:t>
            </a:r>
            <a:r>
              <a:rPr lang="en-GB" sz="1400" dirty="0"/>
              <a:t> (EDR), </a:t>
            </a:r>
            <a:r>
              <a:rPr lang="en-GB" sz="1400" b="1" dirty="0"/>
              <a:t>psychogalvanic reflex</a:t>
            </a:r>
            <a:r>
              <a:rPr lang="en-GB" sz="1400" dirty="0"/>
              <a:t> (PGR), </a:t>
            </a:r>
            <a:r>
              <a:rPr lang="en-GB" sz="1400" b="1" dirty="0"/>
              <a:t>skin conductance response</a:t>
            </a:r>
            <a:r>
              <a:rPr lang="en-GB" sz="1400" dirty="0"/>
              <a:t> (SCR), </a:t>
            </a:r>
            <a:r>
              <a:rPr lang="en-GB" sz="1400" b="1" dirty="0"/>
              <a:t>sympathetic skin response</a:t>
            </a:r>
            <a:r>
              <a:rPr lang="en-GB" sz="1400" dirty="0"/>
              <a:t>(SSR) and </a:t>
            </a:r>
            <a:r>
              <a:rPr lang="en-GB" sz="1400" b="1" dirty="0"/>
              <a:t>skin conductance level</a:t>
            </a:r>
            <a:r>
              <a:rPr lang="en-GB" sz="1400" dirty="0"/>
              <a:t> (SCL</a:t>
            </a:r>
            <a:r>
              <a:rPr lang="en-GB" sz="1400" dirty="0" smtClean="0"/>
              <a:t>) – (</a:t>
            </a:r>
            <a:r>
              <a:rPr lang="en-GB" sz="1400" dirty="0" err="1" smtClean="0"/>
              <a:t>Boucsein</a:t>
            </a:r>
            <a:r>
              <a:rPr lang="en-GB" sz="1400" dirty="0" smtClean="0"/>
              <a:t>, 2012)</a:t>
            </a:r>
          </a:p>
          <a:p>
            <a:endParaRPr lang="en-GB" sz="1400" dirty="0" smtClean="0"/>
          </a:p>
          <a:p>
            <a:r>
              <a:rPr lang="en-GB" sz="1400" dirty="0" smtClean="0"/>
              <a:t>Records </a:t>
            </a:r>
            <a:r>
              <a:rPr lang="en-GB" sz="1400" dirty="0"/>
              <a:t>physiological signs of stress and excitement by measuring slight electrical changes in the skin</a:t>
            </a:r>
            <a:r>
              <a:rPr lang="en-US" sz="1400" dirty="0" smtClean="0"/>
              <a:t> </a:t>
            </a:r>
          </a:p>
          <a:p>
            <a:r>
              <a:rPr lang="en-US" sz="1400" dirty="0">
                <a:solidFill>
                  <a:srgbClr val="FF0000"/>
                </a:solidFill>
              </a:rPr>
              <a:t>Q </a:t>
            </a:r>
            <a:r>
              <a:rPr lang="en-US" sz="1400" dirty="0" smtClean="0">
                <a:solidFill>
                  <a:srgbClr val="FF0000"/>
                </a:solidFill>
              </a:rPr>
              <a:t>sensor </a:t>
            </a:r>
            <a:r>
              <a:rPr lang="en-US" sz="1400" dirty="0" smtClean="0"/>
              <a:t>(MIT)</a:t>
            </a:r>
            <a:endParaRPr lang="en-US" sz="1400" dirty="0"/>
          </a:p>
          <a:p>
            <a:pPr lvl="1"/>
            <a:r>
              <a:rPr lang="en-US" sz="1400" dirty="0" smtClean="0"/>
              <a:t>Autistic children, people with affective disorders</a:t>
            </a:r>
            <a:endParaRPr lang="en-GB" sz="1400" dirty="0"/>
          </a:p>
        </p:txBody>
      </p:sp>
      <p:pic>
        <p:nvPicPr>
          <p:cNvPr id="8194" name="Picture 2" descr="http://www.technologyreview.com/sites/default/files/legacy/autism_x220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2348880"/>
            <a:ext cx="2095500" cy="2066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9324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detection – fMRI Scans</a:t>
            </a:r>
            <a:endParaRPr lang="en-GB" dirty="0"/>
          </a:p>
        </p:txBody>
      </p:sp>
      <p:sp>
        <p:nvSpPr>
          <p:cNvPr id="3" name="Content Placeholder 2"/>
          <p:cNvSpPr>
            <a:spLocks noGrp="1"/>
          </p:cNvSpPr>
          <p:nvPr>
            <p:ph idx="1"/>
          </p:nvPr>
        </p:nvSpPr>
        <p:spPr/>
        <p:txBody>
          <a:bodyPr/>
          <a:lstStyle/>
          <a:p>
            <a:r>
              <a:rPr lang="en-GB" dirty="0"/>
              <a:t>Neural Representations of Language Meaning </a:t>
            </a:r>
            <a:endParaRPr lang="en-GB" dirty="0" smtClean="0"/>
          </a:p>
          <a:p>
            <a:endParaRPr lang="en-GB" dirty="0"/>
          </a:p>
        </p:txBody>
      </p:sp>
      <p:pic>
        <p:nvPicPr>
          <p:cNvPr id="1030" name="Picture 6" descr="http://www2.rsna.org/timssnet/rsna/media/pr2006-2/Mathews_Violent_Video/Violent%20Video%20-%20Mathews%20-%20Functional%20MR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2924944"/>
            <a:ext cx="5328592" cy="3048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66155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5 Marcador de contenido"/>
          <p:cNvPicPr>
            <a:picLocks/>
          </p:cNvPicPr>
          <p:nvPr/>
        </p:nvPicPr>
        <p:blipFill>
          <a:blip r:embed="rId2" cstate="print"/>
          <a:srcRect/>
          <a:stretch>
            <a:fillRect/>
          </a:stretch>
        </p:blipFill>
        <p:spPr bwMode="auto">
          <a:xfrm>
            <a:off x="1619672" y="2329047"/>
            <a:ext cx="4998424" cy="335203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Affect detection from text</a:t>
            </a:r>
            <a:endParaRPr lang="en-GB" dirty="0"/>
          </a:p>
        </p:txBody>
      </p:sp>
      <p:sp>
        <p:nvSpPr>
          <p:cNvPr id="3" name="Content Placeholder 2"/>
          <p:cNvSpPr>
            <a:spLocks noGrp="1"/>
          </p:cNvSpPr>
          <p:nvPr>
            <p:ph idx="1"/>
          </p:nvPr>
        </p:nvSpPr>
        <p:spPr/>
        <p:txBody>
          <a:bodyPr/>
          <a:lstStyle/>
          <a:p>
            <a:r>
              <a:rPr lang="en-US" dirty="0" smtClean="0"/>
              <a:t>The 3-component model:</a:t>
            </a:r>
            <a:endParaRPr lang="en-GB" dirty="0"/>
          </a:p>
        </p:txBody>
      </p:sp>
      <p:sp>
        <p:nvSpPr>
          <p:cNvPr id="4" name="Date Placeholder 3"/>
          <p:cNvSpPr>
            <a:spLocks noGrp="1"/>
          </p:cNvSpPr>
          <p:nvPr>
            <p:ph type="dt" idx="11"/>
          </p:nvPr>
        </p:nvSpPr>
        <p:spPr/>
        <p:txBody>
          <a:bodyPr/>
          <a:lstStyle/>
          <a:p>
            <a:pPr>
              <a:defRPr/>
            </a:pPr>
            <a:endParaRPr lang="en-US" altLang="en-US"/>
          </a:p>
        </p:txBody>
      </p:sp>
      <p:cxnSp>
        <p:nvCxnSpPr>
          <p:cNvPr id="7" name="Straight Arrow Connector 6"/>
          <p:cNvCxnSpPr/>
          <p:nvPr/>
        </p:nvCxnSpPr>
        <p:spPr bwMode="auto">
          <a:xfrm flipV="1">
            <a:off x="4572000" y="2420888"/>
            <a:ext cx="1656184" cy="50405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p:cNvSpPr txBox="1"/>
          <p:nvPr/>
        </p:nvSpPr>
        <p:spPr>
          <a:xfrm>
            <a:off x="6228184" y="2042730"/>
            <a:ext cx="1584176" cy="954107"/>
          </a:xfrm>
          <a:prstGeom prst="rect">
            <a:avLst/>
          </a:prstGeom>
          <a:solidFill>
            <a:schemeClr val="accent6">
              <a:lumMod val="20000"/>
              <a:lumOff val="80000"/>
            </a:schemeClr>
          </a:solidFill>
        </p:spPr>
        <p:txBody>
          <a:bodyPr wrap="square" rtlCol="0">
            <a:spAutoFit/>
          </a:bodyPr>
          <a:lstStyle/>
          <a:p>
            <a:r>
              <a:rPr lang="en-US" sz="1400" b="0" dirty="0" smtClean="0">
                <a:solidFill>
                  <a:schemeClr val="tx1"/>
                </a:solidFill>
              </a:rPr>
              <a:t>What is the emotion the author is trying to convey?</a:t>
            </a:r>
            <a:endParaRPr lang="en-GB" sz="1400" b="0" dirty="0">
              <a:solidFill>
                <a:schemeClr val="tx1"/>
              </a:solidFill>
            </a:endParaRPr>
          </a:p>
        </p:txBody>
      </p:sp>
      <p:cxnSp>
        <p:nvCxnSpPr>
          <p:cNvPr id="11" name="Straight Arrow Connector 10"/>
          <p:cNvCxnSpPr/>
          <p:nvPr/>
        </p:nvCxnSpPr>
        <p:spPr bwMode="auto">
          <a:xfrm flipV="1">
            <a:off x="6546088" y="4005064"/>
            <a:ext cx="618200" cy="18002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7164288" y="3169421"/>
            <a:ext cx="1728192" cy="2031325"/>
          </a:xfrm>
          <a:prstGeom prst="rect">
            <a:avLst/>
          </a:prstGeom>
          <a:solidFill>
            <a:srgbClr val="7D2615">
              <a:alpha val="48000"/>
            </a:srgbClr>
          </a:solidFill>
        </p:spPr>
        <p:txBody>
          <a:bodyPr wrap="square" rtlCol="0">
            <a:spAutoFit/>
          </a:bodyPr>
          <a:lstStyle/>
          <a:p>
            <a:r>
              <a:rPr lang="en-US" sz="1400" b="0" dirty="0" smtClean="0">
                <a:solidFill>
                  <a:schemeClr val="tx1"/>
                </a:solidFill>
              </a:rPr>
              <a:t>What are possible  emotional responses of the readers as a result of interpreting the meaning of the text?</a:t>
            </a:r>
            <a:endParaRPr lang="en-GB" sz="1400" b="0" dirty="0">
              <a:solidFill>
                <a:schemeClr val="tx1"/>
              </a:solidFill>
            </a:endParaRPr>
          </a:p>
        </p:txBody>
      </p:sp>
      <p:cxnSp>
        <p:nvCxnSpPr>
          <p:cNvPr id="15" name="Straight Arrow Connector 14"/>
          <p:cNvCxnSpPr/>
          <p:nvPr/>
        </p:nvCxnSpPr>
        <p:spPr bwMode="auto">
          <a:xfrm>
            <a:off x="4355976" y="5013176"/>
            <a:ext cx="2448272" cy="100811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TextBox 15"/>
          <p:cNvSpPr txBox="1"/>
          <p:nvPr/>
        </p:nvSpPr>
        <p:spPr>
          <a:xfrm>
            <a:off x="6804248" y="5651956"/>
            <a:ext cx="2088232" cy="738664"/>
          </a:xfrm>
          <a:prstGeom prst="rect">
            <a:avLst/>
          </a:prstGeom>
          <a:solidFill>
            <a:srgbClr val="C7D3C8"/>
          </a:solidFill>
        </p:spPr>
        <p:txBody>
          <a:bodyPr wrap="square" rtlCol="0">
            <a:spAutoFit/>
          </a:bodyPr>
          <a:lstStyle/>
          <a:p>
            <a:r>
              <a:rPr lang="en-US" sz="1400" b="0" dirty="0" smtClean="0">
                <a:solidFill>
                  <a:schemeClr val="tx1"/>
                </a:solidFill>
              </a:rPr>
              <a:t>What emotion is directly expressed in the text?</a:t>
            </a:r>
            <a:endParaRPr lang="en-GB" sz="1400" b="0" dirty="0">
              <a:solidFill>
                <a:schemeClr val="tx1"/>
              </a:solidFill>
            </a:endParaRPr>
          </a:p>
        </p:txBody>
      </p:sp>
    </p:spTree>
    <p:extLst>
      <p:ext uri="{BB962C8B-B14F-4D97-AF65-F5344CB8AC3E}">
        <p14:creationId xmlns:p14="http://schemas.microsoft.com/office/powerpoint/2010/main" xmlns="" val="431228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5 Marcador de contenido"/>
          <p:cNvPicPr>
            <a:picLocks/>
          </p:cNvPicPr>
          <p:nvPr/>
        </p:nvPicPr>
        <p:blipFill>
          <a:blip r:embed="rId2" cstate="print"/>
          <a:srcRect/>
          <a:stretch>
            <a:fillRect/>
          </a:stretch>
        </p:blipFill>
        <p:spPr bwMode="auto">
          <a:xfrm>
            <a:off x="1619672" y="2329047"/>
            <a:ext cx="4998424" cy="335203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Affect detection from text</a:t>
            </a:r>
            <a:endParaRPr lang="en-GB" dirty="0"/>
          </a:p>
        </p:txBody>
      </p:sp>
      <p:sp>
        <p:nvSpPr>
          <p:cNvPr id="3" name="Content Placeholder 2"/>
          <p:cNvSpPr>
            <a:spLocks noGrp="1"/>
          </p:cNvSpPr>
          <p:nvPr>
            <p:ph idx="1"/>
          </p:nvPr>
        </p:nvSpPr>
        <p:spPr/>
        <p:txBody>
          <a:bodyPr/>
          <a:lstStyle/>
          <a:p>
            <a:r>
              <a:rPr lang="en-US" dirty="0" smtClean="0"/>
              <a:t>The 3-component model:</a:t>
            </a:r>
            <a:endParaRPr lang="en-GB" dirty="0"/>
          </a:p>
        </p:txBody>
      </p:sp>
      <p:sp>
        <p:nvSpPr>
          <p:cNvPr id="4" name="Date Placeholder 3"/>
          <p:cNvSpPr>
            <a:spLocks noGrp="1"/>
          </p:cNvSpPr>
          <p:nvPr>
            <p:ph type="dt" idx="11"/>
          </p:nvPr>
        </p:nvSpPr>
        <p:spPr/>
        <p:txBody>
          <a:bodyPr/>
          <a:lstStyle/>
          <a:p>
            <a:pPr>
              <a:defRPr/>
            </a:pPr>
            <a:endParaRPr lang="en-US" altLang="en-US"/>
          </a:p>
        </p:txBody>
      </p:sp>
      <p:cxnSp>
        <p:nvCxnSpPr>
          <p:cNvPr id="7" name="Straight Arrow Connector 6"/>
          <p:cNvCxnSpPr/>
          <p:nvPr/>
        </p:nvCxnSpPr>
        <p:spPr bwMode="auto">
          <a:xfrm flipV="1">
            <a:off x="4572000" y="2420888"/>
            <a:ext cx="1656184" cy="50405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p:cNvSpPr txBox="1"/>
          <p:nvPr/>
        </p:nvSpPr>
        <p:spPr>
          <a:xfrm>
            <a:off x="6259740" y="1700808"/>
            <a:ext cx="2088232" cy="1600438"/>
          </a:xfrm>
          <a:prstGeom prst="rect">
            <a:avLst/>
          </a:prstGeom>
          <a:solidFill>
            <a:schemeClr val="accent6">
              <a:lumMod val="20000"/>
              <a:lumOff val="80000"/>
            </a:schemeClr>
          </a:solidFill>
        </p:spPr>
        <p:txBody>
          <a:bodyPr wrap="square" rtlCol="0">
            <a:spAutoFit/>
          </a:bodyPr>
          <a:lstStyle/>
          <a:p>
            <a:r>
              <a:rPr lang="en-US" sz="1400" b="0" dirty="0" smtClean="0">
                <a:solidFill>
                  <a:schemeClr val="tx1"/>
                </a:solidFill>
              </a:rPr>
              <a:t>Bias detection, hate speech </a:t>
            </a:r>
            <a:r>
              <a:rPr lang="en-US" sz="1400" b="0" dirty="0" err="1" smtClean="0">
                <a:solidFill>
                  <a:schemeClr val="tx1"/>
                </a:solidFill>
              </a:rPr>
              <a:t>detection;humor</a:t>
            </a:r>
            <a:r>
              <a:rPr lang="en-US" sz="1400" b="0" dirty="0">
                <a:solidFill>
                  <a:schemeClr val="tx1"/>
                </a:solidFill>
              </a:rPr>
              <a:t> </a:t>
            </a:r>
            <a:r>
              <a:rPr lang="en-US" sz="1400" b="0" dirty="0" smtClean="0">
                <a:solidFill>
                  <a:schemeClr val="tx1"/>
                </a:solidFill>
              </a:rPr>
              <a:t>detection, irony/sarcasm detection, opinion spam  </a:t>
            </a:r>
            <a:endParaRPr lang="en-GB" sz="1400" b="0" dirty="0">
              <a:solidFill>
                <a:schemeClr val="tx1"/>
              </a:solidFill>
            </a:endParaRPr>
          </a:p>
        </p:txBody>
      </p:sp>
      <p:cxnSp>
        <p:nvCxnSpPr>
          <p:cNvPr id="11" name="Straight Arrow Connector 10"/>
          <p:cNvCxnSpPr/>
          <p:nvPr/>
        </p:nvCxnSpPr>
        <p:spPr bwMode="auto">
          <a:xfrm flipV="1">
            <a:off x="6546088" y="4005064"/>
            <a:ext cx="618200" cy="18002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a:off x="7204248" y="3851175"/>
            <a:ext cx="1832248" cy="954107"/>
          </a:xfrm>
          <a:prstGeom prst="rect">
            <a:avLst/>
          </a:prstGeom>
          <a:solidFill>
            <a:srgbClr val="7D2615">
              <a:alpha val="48000"/>
            </a:srgbClr>
          </a:solidFill>
        </p:spPr>
        <p:txBody>
          <a:bodyPr wrap="square" rtlCol="0">
            <a:spAutoFit/>
          </a:bodyPr>
          <a:lstStyle/>
          <a:p>
            <a:r>
              <a:rPr lang="en-US" sz="1400" b="0" dirty="0" smtClean="0">
                <a:solidFill>
                  <a:schemeClr val="tx1"/>
                </a:solidFill>
              </a:rPr>
              <a:t>? Recommendation, personalized content</a:t>
            </a:r>
            <a:endParaRPr lang="en-GB" sz="1400" b="0" dirty="0">
              <a:solidFill>
                <a:schemeClr val="tx1"/>
              </a:solidFill>
            </a:endParaRPr>
          </a:p>
        </p:txBody>
      </p:sp>
      <p:cxnSp>
        <p:nvCxnSpPr>
          <p:cNvPr id="15" name="Straight Arrow Connector 14"/>
          <p:cNvCxnSpPr/>
          <p:nvPr/>
        </p:nvCxnSpPr>
        <p:spPr bwMode="auto">
          <a:xfrm>
            <a:off x="4355976" y="5013176"/>
            <a:ext cx="2448272" cy="100811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TextBox 15"/>
          <p:cNvSpPr txBox="1"/>
          <p:nvPr/>
        </p:nvSpPr>
        <p:spPr>
          <a:xfrm>
            <a:off x="6827682" y="5436512"/>
            <a:ext cx="2088232" cy="1169551"/>
          </a:xfrm>
          <a:prstGeom prst="rect">
            <a:avLst/>
          </a:prstGeom>
          <a:solidFill>
            <a:srgbClr val="C7D3C8"/>
          </a:solidFill>
        </p:spPr>
        <p:txBody>
          <a:bodyPr wrap="square" rtlCol="0">
            <a:spAutoFit/>
          </a:bodyPr>
          <a:lstStyle/>
          <a:p>
            <a:r>
              <a:rPr lang="en-US" sz="1400" b="0" dirty="0" smtClean="0">
                <a:solidFill>
                  <a:schemeClr val="tx1"/>
                </a:solidFill>
              </a:rPr>
              <a:t>Sentiment analysis/Opinion mining/Emotion detection &amp; classification</a:t>
            </a:r>
            <a:endParaRPr lang="en-GB" sz="1400" b="0" dirty="0">
              <a:solidFill>
                <a:schemeClr val="tx1"/>
              </a:solidFill>
            </a:endParaRPr>
          </a:p>
        </p:txBody>
      </p:sp>
    </p:spTree>
    <p:extLst>
      <p:ext uri="{BB962C8B-B14F-4D97-AF65-F5344CB8AC3E}">
        <p14:creationId xmlns:p14="http://schemas.microsoft.com/office/powerpoint/2010/main" xmlns="" val="1687995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emotion</a:t>
            </a:r>
            <a:endParaRPr lang="en-GB"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Adapted from </a:t>
            </a:r>
            <a:r>
              <a:rPr lang="en-US" dirty="0" err="1" smtClean="0">
                <a:solidFill>
                  <a:srgbClr val="FF0000"/>
                </a:solidFill>
              </a:rPr>
              <a:t>Gabrielsson</a:t>
            </a:r>
            <a:r>
              <a:rPr lang="en-US" dirty="0" smtClean="0">
                <a:solidFill>
                  <a:srgbClr val="FF0000"/>
                </a:solidFill>
              </a:rPr>
              <a:t> (2002) – emotions in music</a:t>
            </a:r>
          </a:p>
          <a:p>
            <a:pPr marL="0" indent="0">
              <a:buNone/>
            </a:pPr>
            <a:endParaRPr lang="en-GB" dirty="0" smtClean="0">
              <a:solidFill>
                <a:srgbClr val="FF0000"/>
              </a:solidFill>
            </a:endParaRPr>
          </a:p>
          <a:p>
            <a:r>
              <a:rPr lang="en-GB" dirty="0" smtClean="0">
                <a:solidFill>
                  <a:srgbClr val="FF0000"/>
                </a:solidFill>
              </a:rPr>
              <a:t>Expressed </a:t>
            </a:r>
            <a:r>
              <a:rPr lang="en-GB" dirty="0">
                <a:solidFill>
                  <a:srgbClr val="FF0000"/>
                </a:solidFill>
              </a:rPr>
              <a:t>emotion</a:t>
            </a:r>
            <a:r>
              <a:rPr lang="en-GB" dirty="0"/>
              <a:t>: emotion the performer tries to communicate to the </a:t>
            </a:r>
            <a:r>
              <a:rPr lang="en-GB" dirty="0" smtClean="0"/>
              <a:t>(readers)</a:t>
            </a:r>
          </a:p>
          <a:p>
            <a:r>
              <a:rPr lang="en-GB" dirty="0" smtClean="0">
                <a:solidFill>
                  <a:srgbClr val="FF0000"/>
                </a:solidFill>
              </a:rPr>
              <a:t>Perceived </a:t>
            </a:r>
            <a:r>
              <a:rPr lang="en-GB" dirty="0">
                <a:solidFill>
                  <a:srgbClr val="FF0000"/>
                </a:solidFill>
              </a:rPr>
              <a:t>emotion</a:t>
            </a:r>
            <a:r>
              <a:rPr lang="en-GB" dirty="0"/>
              <a:t>: emotion the </a:t>
            </a:r>
            <a:r>
              <a:rPr lang="en-GB" dirty="0" smtClean="0"/>
              <a:t>reader </a:t>
            </a:r>
            <a:r>
              <a:rPr lang="en-GB" dirty="0"/>
              <a:t>perceives as being expressed </a:t>
            </a:r>
            <a:endParaRPr lang="en-GB" dirty="0" smtClean="0"/>
          </a:p>
          <a:p>
            <a:r>
              <a:rPr lang="en-GB" dirty="0" smtClean="0">
                <a:solidFill>
                  <a:srgbClr val="FF0000"/>
                </a:solidFill>
              </a:rPr>
              <a:t>Felt </a:t>
            </a:r>
            <a:r>
              <a:rPr lang="en-GB" dirty="0">
                <a:solidFill>
                  <a:srgbClr val="FF0000"/>
                </a:solidFill>
              </a:rPr>
              <a:t>(evoked) emotion</a:t>
            </a:r>
            <a:r>
              <a:rPr lang="en-GB" dirty="0"/>
              <a:t>: emotion felt by the </a:t>
            </a:r>
            <a:r>
              <a:rPr lang="en-GB" dirty="0" smtClean="0"/>
              <a:t>reader, </a:t>
            </a:r>
            <a:r>
              <a:rPr lang="en-GB" dirty="0"/>
              <a:t>in response to </a:t>
            </a:r>
            <a:r>
              <a:rPr lang="en-GB" dirty="0" smtClean="0"/>
              <a:t>text</a:t>
            </a:r>
          </a:p>
          <a:p>
            <a:endParaRPr lang="en-US" dirty="0">
              <a:solidFill>
                <a:srgbClr val="FF0000"/>
              </a:solidFill>
            </a:endParaRPr>
          </a:p>
          <a:p>
            <a:r>
              <a:rPr lang="en-US" dirty="0" smtClean="0">
                <a:solidFill>
                  <a:srgbClr val="2B3095"/>
                </a:solidFill>
              </a:rPr>
              <a:t>And we can add: </a:t>
            </a:r>
            <a:r>
              <a:rPr lang="en-US" dirty="0" smtClean="0">
                <a:solidFill>
                  <a:srgbClr val="FF0000"/>
                </a:solidFill>
              </a:rPr>
              <a:t>emotion directly present in the text</a:t>
            </a:r>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1040634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bias detection</a:t>
            </a:r>
            <a:endParaRPr lang="en-GB" dirty="0"/>
          </a:p>
        </p:txBody>
      </p:sp>
      <p:sp>
        <p:nvSpPr>
          <p:cNvPr id="3" name="Content Placeholder 2"/>
          <p:cNvSpPr>
            <a:spLocks noGrp="1"/>
          </p:cNvSpPr>
          <p:nvPr>
            <p:ph idx="1"/>
          </p:nvPr>
        </p:nvSpPr>
        <p:spPr/>
        <p:txBody>
          <a:bodyPr/>
          <a:lstStyle/>
          <a:p>
            <a:r>
              <a:rPr lang="en-US" dirty="0"/>
              <a:t>News bias is a complex process that comprises several dimensions to be taken into account; it is interlinked with social, political and economical </a:t>
            </a:r>
            <a:r>
              <a:rPr lang="en-US" dirty="0" smtClean="0"/>
              <a:t>problems  (Hamilton, 2004)</a:t>
            </a:r>
          </a:p>
          <a:p>
            <a:endParaRPr lang="en-US" dirty="0" smtClean="0"/>
          </a:p>
          <a:p>
            <a:r>
              <a:rPr lang="en-US" dirty="0" smtClean="0"/>
              <a:t>specific </a:t>
            </a:r>
            <a:r>
              <a:rPr lang="en-US" dirty="0"/>
              <a:t>choice of words and subtle structure of sentences can persuade the reader towards one point of view or another and are sufficient to influence whether people interpret violent acts as patriotism or </a:t>
            </a:r>
            <a:r>
              <a:rPr lang="en-US" dirty="0" smtClean="0"/>
              <a:t>terrorism (Dunn et al., 2012)</a:t>
            </a:r>
          </a:p>
          <a:p>
            <a:endParaRPr lang="en-US" dirty="0" smtClean="0"/>
          </a:p>
          <a:p>
            <a:r>
              <a:rPr lang="en-US" dirty="0" smtClean="0"/>
              <a:t>the </a:t>
            </a:r>
            <a:r>
              <a:rPr lang="en-US" dirty="0"/>
              <a:t>usage of various parts of speech, like adjectives, adverbs and nouns and how these properties </a:t>
            </a:r>
            <a:r>
              <a:rPr lang="en-US" dirty="0" smtClean="0"/>
              <a:t>differ (</a:t>
            </a:r>
            <a:r>
              <a:rPr lang="en-US" dirty="0" err="1" smtClean="0"/>
              <a:t>Pollak</a:t>
            </a:r>
            <a:r>
              <a:rPr lang="en-US" dirty="0" smtClean="0"/>
              <a:t> et al., 2011)</a:t>
            </a:r>
            <a:endParaRPr lang="en-US" u="sng" dirty="0" smtClean="0"/>
          </a:p>
          <a:p>
            <a:endParaRPr lang="en-US" dirty="0" smtClean="0">
              <a:solidFill>
                <a:srgbClr val="2B3095"/>
              </a:solidFill>
            </a:endParaRPr>
          </a:p>
          <a:p>
            <a:r>
              <a:rPr lang="en-US" dirty="0" smtClean="0">
                <a:solidFill>
                  <a:srgbClr val="2B3095"/>
                </a:solidFill>
              </a:rPr>
              <a:t>Length of texts, headlines</a:t>
            </a:r>
            <a:endParaRPr lang="en-GB" dirty="0">
              <a:solidFill>
                <a:srgbClr val="2B3095"/>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07362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2290" name="Picture 2" descr="http://1.bp.blogspot.com/-weaqGlvFguk/TcHub6n-PbI/AAAAAAAABmw/3fTeb6nOpKA/s400/haveto%2Bw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449522"/>
            <a:ext cx="6280394" cy="417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93670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speech detection</a:t>
            </a:r>
            <a:endParaRPr lang="en-GB" dirty="0"/>
          </a:p>
        </p:txBody>
      </p:sp>
      <p:sp>
        <p:nvSpPr>
          <p:cNvPr id="3" name="Content Placeholder 2"/>
          <p:cNvSpPr>
            <a:spLocks noGrp="1"/>
          </p:cNvSpPr>
          <p:nvPr>
            <p:ph idx="1"/>
          </p:nvPr>
        </p:nvSpPr>
        <p:spPr/>
        <p:txBody>
          <a:bodyPr/>
          <a:lstStyle/>
          <a:p>
            <a:pPr>
              <a:buFontTx/>
              <a:buChar char="-"/>
            </a:pPr>
            <a:r>
              <a:rPr lang="en-GB" dirty="0" smtClean="0"/>
              <a:t>“any </a:t>
            </a:r>
            <a:r>
              <a:rPr lang="en-GB" dirty="0"/>
              <a:t>communication that disparages a person or a group on the basis of some characteristic such as race, </a:t>
            </a:r>
            <a:r>
              <a:rPr lang="en-GB" dirty="0" err="1"/>
              <a:t>color</a:t>
            </a:r>
            <a:r>
              <a:rPr lang="en-GB" dirty="0"/>
              <a:t>, ethnicity, gender, sexual orientation, nationality, religion, or other characteristic</a:t>
            </a:r>
            <a:r>
              <a:rPr lang="en-GB" dirty="0" smtClean="0"/>
              <a:t>.”(</a:t>
            </a:r>
            <a:r>
              <a:rPr lang="en-GB" dirty="0" err="1" smtClean="0"/>
              <a:t>Nockleby</a:t>
            </a:r>
            <a:r>
              <a:rPr lang="en-GB" dirty="0" smtClean="0"/>
              <a:t>, 2000)</a:t>
            </a:r>
          </a:p>
          <a:p>
            <a:pPr>
              <a:buFontTx/>
              <a:buChar char="-"/>
            </a:pPr>
            <a:r>
              <a:rPr lang="en-GB" dirty="0" smtClean="0"/>
              <a:t>“hatred </a:t>
            </a:r>
            <a:r>
              <a:rPr lang="en-GB" dirty="0"/>
              <a:t>against each different group is typically characterized by the use of a small set of high frequency stereotypical </a:t>
            </a:r>
            <a:r>
              <a:rPr lang="en-GB" dirty="0" smtClean="0"/>
              <a:t>words”(Warner and Hirschberg, 2012)</a:t>
            </a:r>
          </a:p>
          <a:p>
            <a:pPr>
              <a:buFontTx/>
              <a:buChar char="-"/>
            </a:pPr>
            <a:endParaRPr lang="en-US" dirty="0"/>
          </a:p>
          <a:p>
            <a:pPr>
              <a:buFontTx/>
              <a:buChar char="-"/>
            </a:pPr>
            <a:r>
              <a:rPr lang="en-US" dirty="0" smtClean="0"/>
              <a:t>Very little work done in this field </a:t>
            </a:r>
            <a:endParaRPr lang="en-US" dirty="0"/>
          </a:p>
          <a:p>
            <a:pPr>
              <a:buFontTx/>
              <a:buChar char="-"/>
            </a:pPr>
            <a:r>
              <a:rPr lang="en-US" dirty="0" smtClean="0"/>
              <a:t>Also difficult to formally define the task, border freedom of </a:t>
            </a:r>
            <a:r>
              <a:rPr lang="en-US" dirty="0" err="1" smtClean="0"/>
              <a:t>spech</a:t>
            </a:r>
            <a:r>
              <a:rPr lang="en-US" dirty="0" smtClean="0"/>
              <a:t>:</a:t>
            </a:r>
            <a:endParaRPr lang="en-GB" dirty="0" smtClean="0"/>
          </a:p>
          <a:p>
            <a:pPr lvl="1">
              <a:buFontTx/>
              <a:buChar char="-"/>
            </a:pPr>
            <a:r>
              <a:rPr lang="en-US" dirty="0" smtClean="0"/>
              <a:t>Detection using keyword frequency (Warner &amp; Hirschberg, 2012) </a:t>
            </a:r>
          </a:p>
          <a:p>
            <a:pPr lvl="1">
              <a:buFontTx/>
              <a:buChar char="-"/>
            </a:pPr>
            <a:r>
              <a:rPr lang="en-US" dirty="0" smtClean="0"/>
              <a:t>Using word </a:t>
            </a:r>
            <a:r>
              <a:rPr lang="en-US" dirty="0" err="1" smtClean="0"/>
              <a:t>embeddings</a:t>
            </a:r>
            <a:r>
              <a:rPr lang="en-US" dirty="0" smtClean="0"/>
              <a:t> and neural networks (</a:t>
            </a:r>
            <a:r>
              <a:rPr lang="en-US" dirty="0" err="1" smtClean="0"/>
              <a:t>Djuric</a:t>
            </a:r>
            <a:r>
              <a:rPr lang="en-US" dirty="0" smtClean="0"/>
              <a:t> et al., 2015)</a:t>
            </a:r>
            <a:endParaRPr lang="en-GB" dirty="0"/>
          </a:p>
          <a:p>
            <a:pPr>
              <a:buFontTx/>
              <a:buChar char="-"/>
            </a:pPr>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819125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Humor Detection</a:t>
            </a:r>
            <a:endParaRPr lang="en-GB" dirty="0"/>
          </a:p>
        </p:txBody>
      </p:sp>
      <p:sp>
        <p:nvSpPr>
          <p:cNvPr id="3" name="Content Placeholder 2"/>
          <p:cNvSpPr>
            <a:spLocks noGrp="1"/>
          </p:cNvSpPr>
          <p:nvPr>
            <p:ph idx="1"/>
          </p:nvPr>
        </p:nvSpPr>
        <p:spPr/>
        <p:txBody>
          <a:bodyPr/>
          <a:lstStyle/>
          <a:p>
            <a:pPr>
              <a:buFontTx/>
              <a:buChar char="-"/>
            </a:pPr>
            <a:r>
              <a:rPr lang="en-US" dirty="0" smtClean="0">
                <a:solidFill>
                  <a:srgbClr val="2B3095"/>
                </a:solidFill>
              </a:rPr>
              <a:t>Little work done here:</a:t>
            </a:r>
          </a:p>
          <a:p>
            <a:pPr lvl="1">
              <a:buFontTx/>
              <a:buChar char="-"/>
            </a:pPr>
            <a:r>
              <a:rPr lang="en-US" dirty="0" smtClean="0">
                <a:solidFill>
                  <a:srgbClr val="2B3095"/>
                </a:solidFill>
              </a:rPr>
              <a:t>Some work by </a:t>
            </a:r>
            <a:r>
              <a:rPr lang="en-US" dirty="0" err="1" smtClean="0">
                <a:solidFill>
                  <a:srgbClr val="FF0000"/>
                </a:solidFill>
              </a:rPr>
              <a:t>Mihalcea</a:t>
            </a:r>
            <a:r>
              <a:rPr lang="en-US" dirty="0" smtClean="0">
                <a:solidFill>
                  <a:srgbClr val="FF0000"/>
                </a:solidFill>
              </a:rPr>
              <a:t> and </a:t>
            </a:r>
            <a:r>
              <a:rPr lang="en-US" dirty="0" err="1" smtClean="0">
                <a:solidFill>
                  <a:srgbClr val="FF0000"/>
                </a:solidFill>
              </a:rPr>
              <a:t>Strapparava</a:t>
            </a:r>
            <a:r>
              <a:rPr lang="en-US" dirty="0" smtClean="0">
                <a:solidFill>
                  <a:srgbClr val="FF0000"/>
                </a:solidFill>
              </a:rPr>
              <a:t> (2005)</a:t>
            </a:r>
          </a:p>
          <a:p>
            <a:pPr lvl="1">
              <a:buFontTx/>
              <a:buChar char="-"/>
            </a:pPr>
            <a:r>
              <a:rPr lang="en-US" dirty="0" smtClean="0">
                <a:solidFill>
                  <a:srgbClr val="2B3095"/>
                </a:solidFill>
              </a:rPr>
              <a:t>Work by </a:t>
            </a:r>
            <a:r>
              <a:rPr lang="en-US" dirty="0" smtClean="0">
                <a:solidFill>
                  <a:srgbClr val="FF0000"/>
                </a:solidFill>
              </a:rPr>
              <a:t>Stock and </a:t>
            </a:r>
            <a:r>
              <a:rPr lang="en-US" dirty="0" err="1" smtClean="0">
                <a:solidFill>
                  <a:srgbClr val="FF0000"/>
                </a:solidFill>
              </a:rPr>
              <a:t>Strapparava</a:t>
            </a:r>
            <a:r>
              <a:rPr lang="en-US" dirty="0" smtClean="0">
                <a:solidFill>
                  <a:srgbClr val="FF0000"/>
                </a:solidFill>
              </a:rPr>
              <a:t> (2003, 2005, 2006)</a:t>
            </a:r>
            <a:endParaRPr lang="en-GB" dirty="0">
              <a:solidFill>
                <a:srgbClr val="FF0000"/>
              </a:solidFill>
            </a:endParaRPr>
          </a:p>
        </p:txBody>
      </p:sp>
      <p:sp>
        <p:nvSpPr>
          <p:cNvPr id="4" name="Date Placeholder 3"/>
          <p:cNvSpPr>
            <a:spLocks noGrp="1"/>
          </p:cNvSpPr>
          <p:nvPr>
            <p:ph type="dt" idx="11"/>
          </p:nvPr>
        </p:nvSpPr>
        <p:spPr/>
        <p:txBody>
          <a:bodyPr/>
          <a:lstStyle/>
          <a:p>
            <a:pPr>
              <a:defRPr/>
            </a:pPr>
            <a:endParaRPr lang="en-US" altLang="en-US" dirty="0"/>
          </a:p>
        </p:txBody>
      </p:sp>
    </p:spTree>
    <p:extLst>
      <p:ext uri="{BB962C8B-B14F-4D97-AF65-F5344CB8AC3E}">
        <p14:creationId xmlns:p14="http://schemas.microsoft.com/office/powerpoint/2010/main" xmlns="" val="4218858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_tradnl" dirty="0" err="1" smtClean="0"/>
              <a:t>Sentiment</a:t>
            </a:r>
            <a:r>
              <a:rPr lang="es-ES_tradnl" dirty="0" smtClean="0"/>
              <a:t> </a:t>
            </a:r>
            <a:r>
              <a:rPr lang="es-ES_tradnl" dirty="0" err="1" smtClean="0"/>
              <a:t>Analysis</a:t>
            </a:r>
            <a:r>
              <a:rPr lang="es-ES_tradnl" dirty="0" smtClean="0"/>
              <a:t> – </a:t>
            </a:r>
            <a:r>
              <a:rPr lang="es-ES_tradnl" dirty="0" err="1" smtClean="0"/>
              <a:t>Opinion</a:t>
            </a:r>
            <a:r>
              <a:rPr lang="es-ES_tradnl" dirty="0" smtClean="0"/>
              <a:t> </a:t>
            </a:r>
            <a:r>
              <a:rPr lang="es-ES_tradnl" dirty="0" err="1" smtClean="0"/>
              <a:t>Mining</a:t>
            </a:r>
            <a:endParaRPr lang="es-ES_tradnl" dirty="0" smtClean="0"/>
          </a:p>
        </p:txBody>
      </p:sp>
      <p:sp>
        <p:nvSpPr>
          <p:cNvPr id="117763" name="Rectangle 3"/>
          <p:cNvSpPr>
            <a:spLocks noGrp="1" noChangeArrowheads="1"/>
          </p:cNvSpPr>
          <p:nvPr>
            <p:ph sz="quarter" idx="1"/>
          </p:nvPr>
        </p:nvSpPr>
        <p:spPr>
          <a:xfrm>
            <a:off x="323528" y="1916832"/>
            <a:ext cx="8675688" cy="4627091"/>
          </a:xfrm>
        </p:spPr>
        <p:txBody>
          <a:bodyPr>
            <a:normAutofit/>
          </a:bodyPr>
          <a:lstStyle/>
          <a:p>
            <a:pPr>
              <a:lnSpc>
                <a:spcPct val="90000"/>
              </a:lnSpc>
              <a:buFont typeface="Arial" charset="0"/>
              <a:buNone/>
            </a:pPr>
            <a:r>
              <a:rPr lang="en-US" sz="1900" b="1" dirty="0" smtClean="0">
                <a:solidFill>
                  <a:srgbClr val="FF0000"/>
                </a:solidFill>
              </a:rPr>
              <a:t>HOW DO PEOPLE REGARD “X”?</a:t>
            </a:r>
          </a:p>
          <a:p>
            <a:pPr indent="0">
              <a:lnSpc>
                <a:spcPct val="90000"/>
              </a:lnSpc>
              <a:buFont typeface="Arial" charset="0"/>
              <a:buNone/>
            </a:pPr>
            <a:r>
              <a:rPr lang="en-US" sz="2200" dirty="0" smtClean="0"/>
              <a:t>automatically extract from free text the “sentiment” expressed on a </a:t>
            </a:r>
            <a:r>
              <a:rPr lang="en-US" sz="2200" i="1" dirty="0" smtClean="0"/>
              <a:t>target X </a:t>
            </a:r>
            <a:r>
              <a:rPr lang="en-US" sz="2200" dirty="0" smtClean="0"/>
              <a:t>by a specific </a:t>
            </a:r>
            <a:r>
              <a:rPr lang="en-US" sz="2200" i="1" dirty="0" smtClean="0"/>
              <a:t>source </a:t>
            </a:r>
            <a:r>
              <a:rPr lang="en-US" sz="2200" dirty="0" smtClean="0"/>
              <a:t>and determine its “orientation” (positive, negative, etc. )</a:t>
            </a:r>
            <a:r>
              <a:rPr lang="en-US" sz="2200" i="1" dirty="0" smtClean="0">
                <a:solidFill>
                  <a:srgbClr val="951327"/>
                </a:solidFill>
              </a:rPr>
              <a:t>  </a:t>
            </a:r>
          </a:p>
          <a:p>
            <a:pPr>
              <a:lnSpc>
                <a:spcPct val="90000"/>
              </a:lnSpc>
              <a:buNone/>
            </a:pPr>
            <a:endParaRPr lang="en-US" sz="2200" i="1" dirty="0" smtClean="0">
              <a:solidFill>
                <a:srgbClr val="951327"/>
              </a:solidFill>
            </a:endParaRPr>
          </a:p>
          <a:p>
            <a:pPr>
              <a:lnSpc>
                <a:spcPct val="90000"/>
              </a:lnSpc>
            </a:pPr>
            <a:r>
              <a:rPr lang="en-US" sz="1900" i="1" dirty="0" smtClean="0"/>
              <a:t>“I </a:t>
            </a:r>
            <a:r>
              <a:rPr lang="en-US" sz="1900" b="1" i="1" dirty="0" smtClean="0">
                <a:solidFill>
                  <a:srgbClr val="00B050"/>
                </a:solidFill>
              </a:rPr>
              <a:t>like</a:t>
            </a:r>
            <a:r>
              <a:rPr lang="en-US" sz="1900" i="1" dirty="0" smtClean="0"/>
              <a:t> the iPhone </a:t>
            </a:r>
            <a:r>
              <a:rPr lang="en-US" sz="1900" i="1" dirty="0"/>
              <a:t>6</a:t>
            </a:r>
            <a:r>
              <a:rPr lang="en-US" sz="1900" i="1" dirty="0" smtClean="0"/>
              <a:t>.” (product)  </a:t>
            </a:r>
          </a:p>
          <a:p>
            <a:pPr>
              <a:lnSpc>
                <a:spcPct val="90000"/>
              </a:lnSpc>
            </a:pPr>
            <a:r>
              <a:rPr lang="en-US" sz="1900" i="1" dirty="0" smtClean="0"/>
              <a:t>“The design of Apple products is </a:t>
            </a:r>
            <a:r>
              <a:rPr lang="en-US" sz="1900" b="1" i="1" dirty="0" smtClean="0">
                <a:solidFill>
                  <a:srgbClr val="00B050"/>
                </a:solidFill>
              </a:rPr>
              <a:t>great</a:t>
            </a:r>
            <a:r>
              <a:rPr lang="en-US" sz="1900" i="1" dirty="0" smtClean="0"/>
              <a:t>!” (brand) </a:t>
            </a:r>
          </a:p>
          <a:p>
            <a:pPr>
              <a:lnSpc>
                <a:spcPct val="90000"/>
              </a:lnSpc>
            </a:pPr>
            <a:r>
              <a:rPr lang="en-US" sz="1900" i="1" dirty="0" smtClean="0"/>
              <a:t>“Lincoln was a very </a:t>
            </a:r>
            <a:r>
              <a:rPr lang="en-US" sz="1900" b="1" i="1" dirty="0" smtClean="0">
                <a:solidFill>
                  <a:srgbClr val="00B050"/>
                </a:solidFill>
              </a:rPr>
              <a:t>skilled</a:t>
            </a:r>
            <a:r>
              <a:rPr lang="en-US" sz="1900" i="1" dirty="0" smtClean="0"/>
              <a:t> leader.” (person)  </a:t>
            </a:r>
          </a:p>
          <a:p>
            <a:pPr>
              <a:lnSpc>
                <a:spcPct val="90000"/>
              </a:lnSpc>
              <a:buNone/>
            </a:pPr>
            <a:endParaRPr lang="en-US" sz="2800" i="1" dirty="0" smtClean="0"/>
          </a:p>
          <a:p>
            <a:pPr>
              <a:lnSpc>
                <a:spcPct val="90000"/>
              </a:lnSpc>
              <a:buNone/>
            </a:pPr>
            <a:endParaRPr lang="en-US" sz="2800" i="1" dirty="0" smtClean="0"/>
          </a:p>
          <a:p>
            <a:r>
              <a:rPr lang="es-ES" dirty="0" err="1" smtClean="0">
                <a:solidFill>
                  <a:srgbClr val="FF0000"/>
                </a:solidFill>
              </a:rPr>
              <a:t>Sentiment</a:t>
            </a:r>
            <a:r>
              <a:rPr lang="es-ES" dirty="0" smtClean="0">
                <a:solidFill>
                  <a:srgbClr val="FF0000"/>
                </a:solidFill>
              </a:rPr>
              <a:t> </a:t>
            </a:r>
            <a:r>
              <a:rPr lang="es-ES" dirty="0" err="1" smtClean="0">
                <a:solidFill>
                  <a:srgbClr val="FF0000"/>
                </a:solidFill>
              </a:rPr>
              <a:t>analysis</a:t>
            </a:r>
            <a:r>
              <a:rPr lang="es-ES" dirty="0" smtClean="0">
                <a:solidFill>
                  <a:srgbClr val="FF0000"/>
                </a:solidFill>
              </a:rPr>
              <a:t> </a:t>
            </a:r>
            <a:r>
              <a:rPr lang="es-ES" dirty="0" smtClean="0"/>
              <a:t>in NLP </a:t>
            </a:r>
          </a:p>
          <a:p>
            <a:pPr lvl="1"/>
            <a:r>
              <a:rPr lang="es-ES" dirty="0" smtClean="0"/>
              <a:t>Late 90’s, </a:t>
            </a:r>
            <a:r>
              <a:rPr lang="es-ES" dirty="0" err="1" smtClean="0"/>
              <a:t>boost</a:t>
            </a:r>
            <a:r>
              <a:rPr lang="es-ES" dirty="0" smtClean="0"/>
              <a:t> </a:t>
            </a:r>
            <a:r>
              <a:rPr lang="es-ES" dirty="0" err="1" smtClean="0"/>
              <a:t>by</a:t>
            </a:r>
            <a:r>
              <a:rPr lang="es-ES" dirty="0" smtClean="0"/>
              <a:t> Social Web  - </a:t>
            </a:r>
            <a:r>
              <a:rPr lang="es-ES" dirty="0" err="1" smtClean="0"/>
              <a:t>user-generated</a:t>
            </a:r>
            <a:r>
              <a:rPr lang="es-ES" dirty="0" smtClean="0"/>
              <a:t> </a:t>
            </a:r>
            <a:r>
              <a:rPr lang="es-ES" dirty="0" err="1" smtClean="0"/>
              <a:t>content</a:t>
            </a:r>
            <a:endParaRPr lang="es-ES" dirty="0" smtClean="0"/>
          </a:p>
          <a:p>
            <a:pPr lvl="2"/>
            <a:r>
              <a:rPr lang="es-ES" dirty="0" err="1" smtClean="0"/>
              <a:t>Applications</a:t>
            </a:r>
            <a:r>
              <a:rPr lang="es-ES" dirty="0" smtClean="0"/>
              <a:t> – social, </a:t>
            </a:r>
            <a:r>
              <a:rPr lang="es-ES" dirty="0" err="1" smtClean="0"/>
              <a:t>economical</a:t>
            </a:r>
            <a:r>
              <a:rPr lang="es-ES" dirty="0" smtClean="0"/>
              <a:t>, </a:t>
            </a:r>
            <a:r>
              <a:rPr lang="es-ES" dirty="0" err="1" smtClean="0"/>
              <a:t>political</a:t>
            </a:r>
            <a:endParaRPr lang="es-ES" dirty="0" smtClean="0"/>
          </a:p>
          <a:p>
            <a:pPr lvl="1"/>
            <a:r>
              <a:rPr lang="es-ES" dirty="0" err="1" smtClean="0"/>
              <a:t>Opinion</a:t>
            </a:r>
            <a:r>
              <a:rPr lang="es-ES" dirty="0" smtClean="0"/>
              <a:t> </a:t>
            </a:r>
            <a:r>
              <a:rPr lang="es-ES" dirty="0" err="1" smtClean="0"/>
              <a:t>mining</a:t>
            </a:r>
            <a:r>
              <a:rPr lang="es-ES" dirty="0" smtClean="0"/>
              <a:t>, </a:t>
            </a:r>
            <a:r>
              <a:rPr lang="es-ES" dirty="0" err="1" smtClean="0"/>
              <a:t>appraisal</a:t>
            </a:r>
            <a:r>
              <a:rPr lang="es-ES" dirty="0" smtClean="0"/>
              <a:t> </a:t>
            </a:r>
            <a:r>
              <a:rPr lang="es-ES" dirty="0" err="1" smtClean="0"/>
              <a:t>analysis</a:t>
            </a:r>
            <a:r>
              <a:rPr lang="es-ES" dirty="0" smtClean="0"/>
              <a:t>, </a:t>
            </a:r>
            <a:r>
              <a:rPr lang="es-ES" dirty="0" err="1" smtClean="0"/>
              <a:t>review</a:t>
            </a:r>
            <a:r>
              <a:rPr lang="es-ES" dirty="0" smtClean="0"/>
              <a:t> </a:t>
            </a:r>
            <a:r>
              <a:rPr lang="es-ES" dirty="0" err="1" smtClean="0"/>
              <a:t>mining</a:t>
            </a:r>
            <a:r>
              <a:rPr lang="es-ES" dirty="0" smtClean="0"/>
              <a:t>, </a:t>
            </a:r>
            <a:r>
              <a:rPr lang="es-ES" dirty="0" err="1" smtClean="0"/>
              <a:t>favourability</a:t>
            </a:r>
            <a:r>
              <a:rPr lang="es-ES" dirty="0" smtClean="0"/>
              <a:t> </a:t>
            </a:r>
            <a:r>
              <a:rPr lang="es-ES" dirty="0" err="1" smtClean="0"/>
              <a:t>analysis</a:t>
            </a:r>
            <a:endParaRPr lang="es-ES" dirty="0" smtClean="0"/>
          </a:p>
          <a:p>
            <a:pPr>
              <a:lnSpc>
                <a:spcPct val="90000"/>
              </a:lnSpc>
            </a:pPr>
            <a:endParaRPr lang="en-US" sz="2800" i="1" dirty="0" smtClean="0"/>
          </a:p>
          <a:p>
            <a:pPr>
              <a:lnSpc>
                <a:spcPct val="90000"/>
              </a:lnSpc>
            </a:pPr>
            <a:endParaRPr lang="en-US" sz="2800" i="1" dirty="0" smtClean="0">
              <a:solidFill>
                <a:srgbClr val="951327"/>
              </a:solidFill>
              <a:latin typeface="Verdana" pitchFamily="34" charset="0"/>
            </a:endParaRPr>
          </a:p>
          <a:p>
            <a:pPr>
              <a:lnSpc>
                <a:spcPct val="90000"/>
              </a:lnSpc>
              <a:buNone/>
            </a:pPr>
            <a:endParaRPr lang="en-US" sz="2800" dirty="0" smtClean="0">
              <a:solidFill>
                <a:srgbClr val="951327"/>
              </a:solidFill>
              <a:latin typeface="Verdana" pitchFamily="34" charset="0"/>
            </a:endParaRPr>
          </a:p>
          <a:p>
            <a:pPr lvl="1">
              <a:lnSpc>
                <a:spcPct val="90000"/>
              </a:lnSpc>
              <a:buFont typeface="Wingdings" pitchFamily="2" charset="2"/>
              <a:buNone/>
            </a:pPr>
            <a:endParaRPr lang="es-ES_tradnl" dirty="0" smtClean="0">
              <a:latin typeface="Verdana" pitchFamily="34" charset="0"/>
            </a:endParaRPr>
          </a:p>
        </p:txBody>
      </p:sp>
    </p:spTree>
    <p:extLst>
      <p:ext uri="{BB962C8B-B14F-4D97-AF65-F5344CB8AC3E}">
        <p14:creationId xmlns:p14="http://schemas.microsoft.com/office/powerpoint/2010/main" xmlns="" val="3590245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560" y="1124744"/>
            <a:ext cx="7869237" cy="428625"/>
          </a:xfrm>
        </p:spPr>
        <p:txBody>
          <a:bodyPr/>
          <a:lstStyle/>
          <a:p>
            <a:r>
              <a:rPr lang="es-ES_tradnl" dirty="0" smtClean="0"/>
              <a:t>General </a:t>
            </a:r>
            <a:r>
              <a:rPr lang="es-ES_tradnl" dirty="0" err="1" smtClean="0"/>
              <a:t>motivation</a:t>
            </a:r>
            <a:r>
              <a:rPr lang="es-ES_tradnl" dirty="0" smtClean="0"/>
              <a:t> </a:t>
            </a:r>
          </a:p>
        </p:txBody>
      </p:sp>
      <p:sp>
        <p:nvSpPr>
          <p:cNvPr id="117763" name="Rectangle 3"/>
          <p:cNvSpPr>
            <a:spLocks noGrp="1" noChangeArrowheads="1"/>
          </p:cNvSpPr>
          <p:nvPr>
            <p:ph sz="quarter" idx="1"/>
          </p:nvPr>
        </p:nvSpPr>
        <p:spPr>
          <a:xfrm>
            <a:off x="683568" y="1700808"/>
            <a:ext cx="8460431" cy="4411067"/>
          </a:xfrm>
        </p:spPr>
        <p:txBody>
          <a:bodyPr>
            <a:normAutofit/>
          </a:bodyPr>
          <a:lstStyle/>
          <a:p>
            <a:pPr>
              <a:lnSpc>
                <a:spcPct val="90000"/>
              </a:lnSpc>
            </a:pPr>
            <a:r>
              <a:rPr lang="es-ES" sz="2400" dirty="0" err="1" smtClean="0">
                <a:solidFill>
                  <a:srgbClr val="FF0000"/>
                </a:solidFill>
              </a:rPr>
              <a:t>Helps</a:t>
            </a:r>
            <a:r>
              <a:rPr lang="es-ES" sz="2400" dirty="0" smtClean="0"/>
              <a:t> </a:t>
            </a:r>
            <a:r>
              <a:rPr lang="es-ES" sz="2400" dirty="0" err="1" smtClean="0"/>
              <a:t>companies</a:t>
            </a:r>
            <a:r>
              <a:rPr lang="es-ES" sz="2400" dirty="0" smtClean="0"/>
              <a:t>, </a:t>
            </a:r>
            <a:r>
              <a:rPr lang="es-ES" sz="2400" dirty="0" err="1" smtClean="0"/>
              <a:t>customers</a:t>
            </a:r>
            <a:r>
              <a:rPr lang="es-ES" sz="2400" dirty="0" smtClean="0"/>
              <a:t>, </a:t>
            </a:r>
            <a:r>
              <a:rPr lang="es-ES" sz="2400" dirty="0" err="1" smtClean="0"/>
              <a:t>public</a:t>
            </a:r>
            <a:r>
              <a:rPr lang="es-ES" sz="2400" dirty="0" smtClean="0"/>
              <a:t> </a:t>
            </a:r>
            <a:r>
              <a:rPr lang="es-ES" sz="2400" dirty="0" err="1" smtClean="0"/>
              <a:t>persons</a:t>
            </a:r>
            <a:r>
              <a:rPr lang="es-ES" sz="2400" dirty="0" smtClean="0"/>
              <a:t>: </a:t>
            </a:r>
          </a:p>
          <a:p>
            <a:pPr lvl="1">
              <a:buFont typeface="Wingdings" pitchFamily="2" charset="2"/>
              <a:buChar char="Ø"/>
            </a:pPr>
            <a:r>
              <a:rPr lang="es-ES" dirty="0" smtClean="0"/>
              <a:t>Marketing, </a:t>
            </a:r>
            <a:r>
              <a:rPr lang="es-ES_tradnl" dirty="0" err="1" smtClean="0"/>
              <a:t>financial</a:t>
            </a:r>
            <a:r>
              <a:rPr lang="es-ES_tradnl" dirty="0" smtClean="0"/>
              <a:t> </a:t>
            </a:r>
            <a:r>
              <a:rPr lang="es-ES_tradnl" dirty="0" err="1" smtClean="0"/>
              <a:t>studies</a:t>
            </a:r>
            <a:endParaRPr lang="es-ES" dirty="0" smtClean="0"/>
          </a:p>
          <a:p>
            <a:pPr lvl="1">
              <a:buFont typeface="Wingdings" pitchFamily="2" charset="2"/>
              <a:buChar char="Ø"/>
            </a:pPr>
            <a:r>
              <a:rPr lang="es-ES" dirty="0" err="1" smtClean="0"/>
              <a:t>Choice</a:t>
            </a:r>
            <a:r>
              <a:rPr lang="es-ES" dirty="0" smtClean="0"/>
              <a:t> of </a:t>
            </a:r>
            <a:r>
              <a:rPr lang="es-ES" dirty="0" err="1" smtClean="0"/>
              <a:t>products</a:t>
            </a:r>
            <a:endParaRPr lang="es-ES" dirty="0" smtClean="0"/>
          </a:p>
          <a:p>
            <a:pPr lvl="1">
              <a:buFont typeface="Wingdings" pitchFamily="2" charset="2"/>
              <a:buChar char="Ø"/>
            </a:pPr>
            <a:r>
              <a:rPr lang="es-ES_tradnl" dirty="0" err="1" smtClean="0"/>
              <a:t>Social media</a:t>
            </a:r>
            <a:r>
              <a:rPr lang="es-ES_tradnl" dirty="0" smtClean="0"/>
              <a:t> </a:t>
            </a:r>
            <a:r>
              <a:rPr lang="es-ES_tradnl" dirty="0" err="1" smtClean="0"/>
              <a:t>analysis</a:t>
            </a:r>
            <a:endParaRPr lang="es-ES_tradnl" dirty="0" smtClean="0"/>
          </a:p>
          <a:p>
            <a:pPr lvl="1">
              <a:buFont typeface="Wingdings" pitchFamily="2" charset="2"/>
              <a:buChar char="Ø"/>
            </a:pPr>
            <a:r>
              <a:rPr lang="es-ES_tradnl" dirty="0" err="1" smtClean="0"/>
              <a:t>Political</a:t>
            </a:r>
            <a:r>
              <a:rPr lang="es-ES_tradnl" dirty="0" smtClean="0"/>
              <a:t> </a:t>
            </a:r>
            <a:r>
              <a:rPr lang="es-ES_tradnl" dirty="0" err="1" smtClean="0"/>
              <a:t>view</a:t>
            </a:r>
            <a:r>
              <a:rPr lang="es-ES_tradnl" dirty="0" smtClean="0"/>
              <a:t> </a:t>
            </a:r>
            <a:r>
              <a:rPr lang="es-ES_tradnl" dirty="0" err="1" smtClean="0"/>
              <a:t>tracking</a:t>
            </a:r>
            <a:r>
              <a:rPr lang="es-ES_tradnl" dirty="0" smtClean="0"/>
              <a:t> </a:t>
            </a:r>
            <a:r>
              <a:rPr lang="es-ES_tradnl" dirty="0" err="1" smtClean="0"/>
              <a:t>&amp; eRulemaking</a:t>
            </a:r>
            <a:endParaRPr lang="es-ES_tradnl" dirty="0" smtClean="0"/>
          </a:p>
          <a:p>
            <a:pPr lvl="1">
              <a:buFont typeface="Wingdings" pitchFamily="2" charset="2"/>
              <a:buChar char="Ø"/>
            </a:pPr>
            <a:r>
              <a:rPr lang="es-ES_tradnl" dirty="0" err="1" smtClean="0"/>
              <a:t>Election</a:t>
            </a:r>
            <a:r>
              <a:rPr lang="es-ES_tradnl" dirty="0" smtClean="0"/>
              <a:t> </a:t>
            </a:r>
            <a:r>
              <a:rPr lang="es-ES_tradnl" dirty="0" err="1" smtClean="0"/>
              <a:t>results</a:t>
            </a:r>
            <a:r>
              <a:rPr lang="es-ES_tradnl" dirty="0" smtClean="0"/>
              <a:t> </a:t>
            </a:r>
            <a:r>
              <a:rPr lang="es-ES_tradnl" dirty="0" err="1" smtClean="0"/>
              <a:t>prediction</a:t>
            </a:r>
            <a:endParaRPr lang="es-ES_tradnl" dirty="0" smtClean="0"/>
          </a:p>
          <a:p>
            <a:pPr lvl="1">
              <a:buFont typeface="Wingdings" pitchFamily="2" charset="2"/>
              <a:buChar char="Ø"/>
            </a:pPr>
            <a:r>
              <a:rPr lang="es-ES_tradnl" dirty="0" err="1" smtClean="0"/>
              <a:t>Policy</a:t>
            </a:r>
            <a:r>
              <a:rPr lang="es-ES_tradnl" dirty="0" smtClean="0"/>
              <a:t> </a:t>
            </a:r>
            <a:r>
              <a:rPr lang="es-ES_tradnl" dirty="0" err="1" smtClean="0"/>
              <a:t>making</a:t>
            </a:r>
            <a:endParaRPr lang="es-ES_tradnl" dirty="0" smtClean="0"/>
          </a:p>
          <a:p>
            <a:pPr lvl="1">
              <a:buFont typeface="Wingdings" pitchFamily="2" charset="2"/>
              <a:buChar char="Ø"/>
            </a:pPr>
            <a:r>
              <a:rPr lang="es-ES_tradnl" dirty="0" err="1" smtClean="0"/>
              <a:t>Trend</a:t>
            </a:r>
            <a:r>
              <a:rPr lang="es-ES_tradnl" dirty="0" smtClean="0"/>
              <a:t> </a:t>
            </a:r>
            <a:r>
              <a:rPr lang="es-ES_tradnl" dirty="0" err="1" smtClean="0"/>
              <a:t>analysis</a:t>
            </a:r>
            <a:r>
              <a:rPr lang="es-ES_tradnl" dirty="0" smtClean="0"/>
              <a:t> </a:t>
            </a:r>
          </a:p>
          <a:p>
            <a:r>
              <a:rPr lang="es-ES" sz="2400" dirty="0" err="1" smtClean="0">
                <a:solidFill>
                  <a:srgbClr val="FF0000"/>
                </a:solidFill>
              </a:rPr>
              <a:t>Improves</a:t>
            </a:r>
            <a:r>
              <a:rPr lang="es-ES" sz="2400" dirty="0" smtClean="0">
                <a:solidFill>
                  <a:srgbClr val="FF0000"/>
                </a:solidFill>
              </a:rPr>
              <a:t> </a:t>
            </a:r>
            <a:r>
              <a:rPr lang="es-ES" sz="2400" dirty="0" err="1" smtClean="0"/>
              <a:t>other</a:t>
            </a:r>
            <a:r>
              <a:rPr lang="es-ES" sz="2400" dirty="0" smtClean="0"/>
              <a:t> </a:t>
            </a:r>
            <a:r>
              <a:rPr lang="es-ES" sz="2400" dirty="0" smtClean="0">
                <a:solidFill>
                  <a:srgbClr val="FF0000"/>
                </a:solidFill>
              </a:rPr>
              <a:t>NLP </a:t>
            </a:r>
            <a:r>
              <a:rPr lang="es-ES" sz="2400" dirty="0" err="1" smtClean="0">
                <a:solidFill>
                  <a:srgbClr val="FF0000"/>
                </a:solidFill>
              </a:rPr>
              <a:t>tasks</a:t>
            </a:r>
            <a:r>
              <a:rPr lang="es-ES" sz="2400" dirty="0" smtClean="0"/>
              <a:t>:</a:t>
            </a:r>
          </a:p>
          <a:p>
            <a:pPr lvl="1">
              <a:buFont typeface="Wingdings" pitchFamily="2" charset="2"/>
              <a:buChar char="ü"/>
            </a:pPr>
            <a:r>
              <a:rPr lang="es-ES" dirty="0" smtClean="0">
                <a:solidFill>
                  <a:schemeClr val="tx1"/>
                </a:solidFill>
              </a:rPr>
              <a:t> IE, QA, MPQA, </a:t>
            </a:r>
            <a:r>
              <a:rPr lang="es-ES" dirty="0" err="1" smtClean="0">
                <a:solidFill>
                  <a:schemeClr val="tx1"/>
                </a:solidFill>
              </a:rPr>
              <a:t>summarization</a:t>
            </a:r>
            <a:r>
              <a:rPr lang="es-ES" dirty="0" smtClean="0">
                <a:solidFill>
                  <a:schemeClr val="tx1"/>
                </a:solidFill>
              </a:rPr>
              <a:t>, </a:t>
            </a:r>
            <a:r>
              <a:rPr lang="es-ES" dirty="0" err="1" smtClean="0">
                <a:solidFill>
                  <a:schemeClr val="tx1"/>
                </a:solidFill>
              </a:rPr>
              <a:t>authorship</a:t>
            </a:r>
            <a:r>
              <a:rPr lang="es-ES" dirty="0" smtClean="0">
                <a:solidFill>
                  <a:schemeClr val="tx1"/>
                </a:solidFill>
              </a:rPr>
              <a:t>, WSD</a:t>
            </a:r>
          </a:p>
          <a:p>
            <a:pPr>
              <a:lnSpc>
                <a:spcPct val="90000"/>
              </a:lnSpc>
              <a:buNone/>
            </a:pPr>
            <a:endParaRPr lang="en-US" sz="2800" i="1" dirty="0" smtClean="0">
              <a:solidFill>
                <a:srgbClr val="FF0000"/>
              </a:solidFill>
            </a:endParaRPr>
          </a:p>
          <a:p>
            <a:pPr>
              <a:lnSpc>
                <a:spcPct val="90000"/>
              </a:lnSpc>
            </a:pPr>
            <a:endParaRPr lang="en-US" sz="2800" i="1" dirty="0" smtClean="0">
              <a:solidFill>
                <a:srgbClr val="951327"/>
              </a:solidFill>
              <a:latin typeface="Verdana" pitchFamily="34" charset="0"/>
            </a:endParaRPr>
          </a:p>
          <a:p>
            <a:pPr>
              <a:lnSpc>
                <a:spcPct val="90000"/>
              </a:lnSpc>
              <a:buNone/>
            </a:pPr>
            <a:endParaRPr lang="en-US" sz="2800" dirty="0" smtClean="0">
              <a:solidFill>
                <a:srgbClr val="951327"/>
              </a:solidFill>
              <a:latin typeface="Verdana" pitchFamily="34" charset="0"/>
            </a:endParaRPr>
          </a:p>
          <a:p>
            <a:pPr lvl="1">
              <a:lnSpc>
                <a:spcPct val="90000"/>
              </a:lnSpc>
              <a:buFont typeface="Wingdings" pitchFamily="2" charset="2"/>
              <a:buNone/>
            </a:pPr>
            <a:endParaRPr lang="es-ES_tradnl" dirty="0" smtClean="0">
              <a:latin typeface="Verdana" pitchFamily="34" charset="0"/>
            </a:endParaRPr>
          </a:p>
        </p:txBody>
      </p:sp>
    </p:spTree>
    <p:extLst>
      <p:ext uri="{BB962C8B-B14F-4D97-AF65-F5344CB8AC3E}">
        <p14:creationId xmlns:p14="http://schemas.microsoft.com/office/powerpoint/2010/main" xmlns="" val="2456529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Motivation</a:t>
            </a:r>
            <a:r>
              <a:rPr lang="es-ES" dirty="0" smtClean="0"/>
              <a:t> of </a:t>
            </a:r>
            <a:r>
              <a:rPr lang="es-ES" dirty="0" err="1" smtClean="0"/>
              <a:t>research</a:t>
            </a:r>
            <a:r>
              <a:rPr lang="es-ES" dirty="0" smtClean="0"/>
              <a:t> (I)</a:t>
            </a:r>
            <a:endParaRPr lang="es-ES" dirty="0"/>
          </a:p>
        </p:txBody>
      </p:sp>
      <p:sp>
        <p:nvSpPr>
          <p:cNvPr id="6" name="5 Marcador de contenido"/>
          <p:cNvSpPr>
            <a:spLocks noGrp="1"/>
          </p:cNvSpPr>
          <p:nvPr>
            <p:ph sz="quarter" idx="1"/>
          </p:nvPr>
        </p:nvSpPr>
        <p:spPr>
          <a:xfrm>
            <a:off x="611560" y="1988840"/>
            <a:ext cx="7869237" cy="3600400"/>
          </a:xfrm>
        </p:spPr>
        <p:txBody>
          <a:bodyPr>
            <a:normAutofit fontScale="77500" lnSpcReduction="20000"/>
          </a:bodyPr>
          <a:lstStyle/>
          <a:p>
            <a:pPr marL="0">
              <a:buNone/>
            </a:pPr>
            <a:r>
              <a:rPr lang="en-US" sz="3500" dirty="0" smtClean="0"/>
              <a:t>1. </a:t>
            </a:r>
            <a:r>
              <a:rPr lang="en-US" sz="3500" dirty="0" smtClean="0">
                <a:solidFill>
                  <a:srgbClr val="FF0000"/>
                </a:solidFill>
              </a:rPr>
              <a:t>Different goals </a:t>
            </a:r>
            <a:r>
              <a:rPr lang="en-US" sz="3500" dirty="0" smtClean="0"/>
              <a:t>of sentiment analysis:</a:t>
            </a:r>
          </a:p>
          <a:p>
            <a:pPr lvl="1">
              <a:buFont typeface="Wingdings" pitchFamily="2" charset="2"/>
              <a:buChar char="Ø"/>
            </a:pPr>
            <a:r>
              <a:rPr lang="en-US" sz="2400" dirty="0" smtClean="0">
                <a:solidFill>
                  <a:srgbClr val="FF0000"/>
                </a:solidFill>
              </a:rPr>
              <a:t>Good</a:t>
            </a:r>
            <a:r>
              <a:rPr lang="en-US" sz="2400" dirty="0" smtClean="0"/>
              <a:t> or </a:t>
            </a:r>
            <a:r>
              <a:rPr lang="en-US" sz="2400" dirty="0" smtClean="0">
                <a:solidFill>
                  <a:srgbClr val="FF0000"/>
                </a:solidFill>
              </a:rPr>
              <a:t>bad</a:t>
            </a:r>
            <a:r>
              <a:rPr lang="en-US" sz="2400" dirty="0" smtClean="0"/>
              <a:t> news (Ku et al., 2005); </a:t>
            </a:r>
          </a:p>
          <a:p>
            <a:pPr lvl="1">
              <a:buFont typeface="Wingdings" pitchFamily="2" charset="2"/>
              <a:buChar char="Ø"/>
            </a:pPr>
            <a:r>
              <a:rPr lang="en-US" sz="2400" dirty="0" smtClean="0">
                <a:solidFill>
                  <a:srgbClr val="FF0000"/>
                </a:solidFill>
              </a:rPr>
              <a:t>Likes</a:t>
            </a:r>
            <a:r>
              <a:rPr lang="en-US" sz="2400" dirty="0" smtClean="0"/>
              <a:t> or </a:t>
            </a:r>
            <a:r>
              <a:rPr lang="en-US" sz="2400" dirty="0" smtClean="0">
                <a:solidFill>
                  <a:srgbClr val="FF0000"/>
                </a:solidFill>
              </a:rPr>
              <a:t>dislikes</a:t>
            </a:r>
            <a:r>
              <a:rPr lang="en-US" sz="2400" dirty="0" smtClean="0"/>
              <a:t> (Pang et al., 2002);</a:t>
            </a:r>
            <a:endParaRPr lang="es-ES" sz="2400" dirty="0" smtClean="0"/>
          </a:p>
          <a:p>
            <a:pPr lvl="1">
              <a:buFont typeface="Wingdings" pitchFamily="2" charset="2"/>
              <a:buChar char="Ø"/>
            </a:pPr>
            <a:r>
              <a:rPr lang="en-US" sz="2400" dirty="0" smtClean="0"/>
              <a:t>Candidate </a:t>
            </a:r>
            <a:r>
              <a:rPr lang="en-US" sz="2400" dirty="0" smtClean="0">
                <a:solidFill>
                  <a:srgbClr val="FF0000"/>
                </a:solidFill>
              </a:rPr>
              <a:t>likely</a:t>
            </a:r>
            <a:r>
              <a:rPr lang="en-US" sz="2400" dirty="0" smtClean="0"/>
              <a:t>/</a:t>
            </a:r>
            <a:r>
              <a:rPr lang="en-US" sz="2400" dirty="0" smtClean="0">
                <a:solidFill>
                  <a:srgbClr val="FF0000"/>
                </a:solidFill>
              </a:rPr>
              <a:t>unlikely</a:t>
            </a:r>
            <a:r>
              <a:rPr lang="en-US" sz="2400" dirty="0" smtClean="0"/>
              <a:t> to win (Kim and </a:t>
            </a:r>
            <a:r>
              <a:rPr lang="en-US" sz="2400" dirty="0" err="1" smtClean="0"/>
              <a:t>Hovy</a:t>
            </a:r>
            <a:r>
              <a:rPr lang="en-US" sz="2400" dirty="0" smtClean="0"/>
              <a:t>, 2005); </a:t>
            </a:r>
            <a:endParaRPr lang="es-ES" sz="2400" dirty="0" smtClean="0"/>
          </a:p>
          <a:p>
            <a:pPr lvl="1">
              <a:buFont typeface="Wingdings" pitchFamily="2" charset="2"/>
              <a:buChar char="Ø"/>
            </a:pPr>
            <a:r>
              <a:rPr lang="en-US" sz="2400" dirty="0" smtClean="0">
                <a:solidFill>
                  <a:srgbClr val="FF0000"/>
                </a:solidFill>
              </a:rPr>
              <a:t>Support</a:t>
            </a:r>
            <a:r>
              <a:rPr lang="en-US" sz="2400" dirty="0" smtClean="0"/>
              <a:t>/</a:t>
            </a:r>
            <a:r>
              <a:rPr lang="en-US" sz="2400" dirty="0" smtClean="0">
                <a:solidFill>
                  <a:srgbClr val="FF0000"/>
                </a:solidFill>
              </a:rPr>
              <a:t>opposition </a:t>
            </a:r>
            <a:r>
              <a:rPr lang="en-US" sz="2400" dirty="0" smtClean="0"/>
              <a:t>(</a:t>
            </a:r>
            <a:r>
              <a:rPr lang="en-US" sz="2400" dirty="0" err="1" smtClean="0"/>
              <a:t>Bansal</a:t>
            </a:r>
            <a:r>
              <a:rPr lang="en-US" sz="2400" dirty="0" smtClean="0"/>
              <a:t> et al., 2008; </a:t>
            </a:r>
            <a:r>
              <a:rPr lang="en-US" sz="2400" dirty="0" err="1" smtClean="0"/>
              <a:t>Terveen</a:t>
            </a:r>
            <a:r>
              <a:rPr lang="en-US" sz="2400" dirty="0" smtClean="0"/>
              <a:t> et al., 1997) ; </a:t>
            </a:r>
            <a:endParaRPr lang="es-ES" sz="2400" dirty="0" smtClean="0"/>
          </a:p>
          <a:p>
            <a:pPr lvl="1">
              <a:buFont typeface="Wingdings" pitchFamily="2" charset="2"/>
              <a:buChar char="Ø"/>
            </a:pPr>
            <a:r>
              <a:rPr lang="en-US" sz="2400" dirty="0" smtClean="0">
                <a:solidFill>
                  <a:srgbClr val="FF0000"/>
                </a:solidFill>
              </a:rPr>
              <a:t>Pros</a:t>
            </a:r>
            <a:r>
              <a:rPr lang="en-US" sz="2400" dirty="0" smtClean="0"/>
              <a:t> and </a:t>
            </a:r>
            <a:r>
              <a:rPr lang="en-US" sz="2400" dirty="0" smtClean="0">
                <a:solidFill>
                  <a:srgbClr val="FF0000"/>
                </a:solidFill>
              </a:rPr>
              <a:t>cons</a:t>
            </a:r>
            <a:r>
              <a:rPr lang="en-US" sz="2400" dirty="0" smtClean="0"/>
              <a:t> (Kim and </a:t>
            </a:r>
            <a:r>
              <a:rPr lang="en-US" sz="2400" dirty="0" err="1" smtClean="0"/>
              <a:t>Hovy</a:t>
            </a:r>
            <a:r>
              <a:rPr lang="en-US" sz="2400" dirty="0" smtClean="0"/>
              <a:t>, 2006);</a:t>
            </a:r>
            <a:endParaRPr lang="es-ES" sz="2400" dirty="0" smtClean="0"/>
          </a:p>
          <a:p>
            <a:pPr lvl="1">
              <a:buFont typeface="Wingdings" pitchFamily="2" charset="2"/>
              <a:buChar char="Ø"/>
            </a:pPr>
            <a:r>
              <a:rPr lang="en-US" sz="2400" dirty="0" smtClean="0">
                <a:solidFill>
                  <a:srgbClr val="FF0000"/>
                </a:solidFill>
              </a:rPr>
              <a:t>Improvement </a:t>
            </a:r>
            <a:r>
              <a:rPr lang="en-US" sz="2400" dirty="0" smtClean="0"/>
              <a:t>/</a:t>
            </a:r>
            <a:r>
              <a:rPr lang="en-US" sz="2400" dirty="0" smtClean="0">
                <a:solidFill>
                  <a:srgbClr val="FF0000"/>
                </a:solidFill>
              </a:rPr>
              <a:t>death</a:t>
            </a:r>
            <a:r>
              <a:rPr lang="en-US" sz="2400" dirty="0" smtClean="0"/>
              <a:t> in medical texts (</a:t>
            </a:r>
            <a:r>
              <a:rPr lang="en-US" sz="2400" dirty="0" err="1" smtClean="0"/>
              <a:t>Niu</a:t>
            </a:r>
            <a:r>
              <a:rPr lang="en-US" sz="2400" dirty="0" smtClean="0"/>
              <a:t> et al., 2005);</a:t>
            </a:r>
            <a:endParaRPr lang="es-ES" sz="2400" dirty="0" smtClean="0"/>
          </a:p>
          <a:p>
            <a:pPr lvl="1">
              <a:buFont typeface="Wingdings" pitchFamily="2" charset="2"/>
              <a:buChar char="Ø"/>
            </a:pPr>
            <a:r>
              <a:rPr lang="en-US" sz="2400" dirty="0" smtClean="0">
                <a:solidFill>
                  <a:srgbClr val="FF0000"/>
                </a:solidFill>
              </a:rPr>
              <a:t>Agreement </a:t>
            </a:r>
            <a:r>
              <a:rPr lang="en-US" sz="2400" dirty="0" smtClean="0"/>
              <a:t>/</a:t>
            </a:r>
            <a:r>
              <a:rPr lang="en-US" sz="2400" dirty="0" smtClean="0">
                <a:solidFill>
                  <a:srgbClr val="FF0000"/>
                </a:solidFill>
              </a:rPr>
              <a:t>disagreement</a:t>
            </a:r>
            <a:r>
              <a:rPr lang="en-US" sz="2400" dirty="0" smtClean="0"/>
              <a:t> with a topic (</a:t>
            </a:r>
            <a:r>
              <a:rPr lang="en-US" sz="2400" dirty="0" err="1" smtClean="0"/>
              <a:t>Malaouf</a:t>
            </a:r>
            <a:r>
              <a:rPr lang="en-US" sz="2400" dirty="0" smtClean="0"/>
              <a:t> et al., 2005); </a:t>
            </a:r>
          </a:p>
          <a:p>
            <a:pPr lvl="1">
              <a:buFont typeface="Wingdings" pitchFamily="2" charset="2"/>
              <a:buChar char="Ø"/>
            </a:pPr>
            <a:r>
              <a:rPr lang="en-US" sz="2400" dirty="0" smtClean="0">
                <a:solidFill>
                  <a:srgbClr val="FF0000"/>
                </a:solidFill>
              </a:rPr>
              <a:t>Arguments</a:t>
            </a:r>
            <a:r>
              <a:rPr lang="en-US" sz="2400" dirty="0" smtClean="0"/>
              <a:t> in favor or against a topic</a:t>
            </a:r>
            <a:endParaRPr lang="es-ES" sz="2400" dirty="0" smtClean="0"/>
          </a:p>
          <a:p>
            <a:endParaRPr lang="es-ES" dirty="0"/>
          </a:p>
        </p:txBody>
      </p:sp>
    </p:spTree>
    <p:extLst>
      <p:ext uri="{BB962C8B-B14F-4D97-AF65-F5344CB8AC3E}">
        <p14:creationId xmlns:p14="http://schemas.microsoft.com/office/powerpoint/2010/main" xmlns="" val="19739463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Motivation of research (II)</a:t>
            </a:r>
            <a:endParaRPr lang="es-ES" dirty="0"/>
          </a:p>
        </p:txBody>
      </p:sp>
      <p:sp>
        <p:nvSpPr>
          <p:cNvPr id="3" name="2 Marcador de contenido"/>
          <p:cNvSpPr>
            <a:spLocks noGrp="1"/>
          </p:cNvSpPr>
          <p:nvPr>
            <p:ph sz="quarter" idx="1"/>
          </p:nvPr>
        </p:nvSpPr>
        <p:spPr/>
        <p:txBody>
          <a:bodyPr>
            <a:normAutofit/>
          </a:bodyPr>
          <a:lstStyle/>
          <a:p>
            <a:endParaRPr lang="es-ES" dirty="0" smtClean="0"/>
          </a:p>
          <a:p>
            <a:pPr lvl="1"/>
            <a:endParaRPr lang="es-ES" sz="2800" dirty="0" smtClean="0"/>
          </a:p>
          <a:p>
            <a:pPr>
              <a:buNone/>
            </a:pPr>
            <a:endParaRPr lang="es-ES" dirty="0"/>
          </a:p>
        </p:txBody>
      </p:sp>
      <p:sp>
        <p:nvSpPr>
          <p:cNvPr id="9" name="5 Marcador de número de diapositiva"/>
          <p:cNvSpPr txBox="1">
            <a:spLocks/>
          </p:cNvSpPr>
          <p:nvPr/>
        </p:nvSpPr>
        <p:spPr>
          <a:xfrm>
            <a:off x="4361688" y="1026372"/>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F5FBDCF-470E-4C96-B405-B61A5900813B}" type="slidenum">
              <a:rPr kumimoji="0" lang="es-ES" sz="1600" b="0" i="0" u="none" strike="noStrike" kern="1200" cap="none" spc="0" normalizeH="0" baseline="0" noProof="0" smtClean="0">
                <a:ln>
                  <a:noFill/>
                </a:ln>
                <a:solidFill>
                  <a:schemeClr val="accent3">
                    <a:shade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s-ES" sz="1600" b="0" i="0" u="none" strike="noStrike" kern="1200" cap="none" spc="0" normalizeH="0" baseline="0" noProof="0" dirty="0">
              <a:ln>
                <a:noFill/>
              </a:ln>
              <a:solidFill>
                <a:schemeClr val="accent3">
                  <a:shade val="75000"/>
                </a:schemeClr>
              </a:solidFill>
              <a:effectLst/>
              <a:uLnTx/>
              <a:uFillTx/>
              <a:latin typeface="+mn-lt"/>
              <a:ea typeface="+mn-ea"/>
              <a:cs typeface="+mn-cs"/>
            </a:endParaRPr>
          </a:p>
        </p:txBody>
      </p:sp>
      <p:sp>
        <p:nvSpPr>
          <p:cNvPr id="7" name="5 Marcador de contenido"/>
          <p:cNvSpPr txBox="1">
            <a:spLocks/>
          </p:cNvSpPr>
          <p:nvPr/>
        </p:nvSpPr>
        <p:spPr bwMode="auto">
          <a:xfrm>
            <a:off x="611560" y="1988840"/>
            <a:ext cx="7869237" cy="360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77500" lnSpcReduction="20000"/>
          </a:bodyPr>
          <a:lstStyle>
            <a:lvl1pPr marL="342900" indent="-342900" algn="l" defTabSz="449263" rtl="0" eaLnBrk="1" fontAlgn="base" hangingPunct="1">
              <a:lnSpc>
                <a:spcPts val="2388"/>
              </a:lnSpc>
              <a:spcBef>
                <a:spcPct val="0"/>
              </a:spcBef>
              <a:spcAft>
                <a:spcPct val="0"/>
              </a:spcAft>
              <a:buClr>
                <a:srgbClr val="002060"/>
              </a:buClr>
              <a:buSzPct val="100000"/>
              <a:buFont typeface="Wingdings" panose="05000000000000000000" pitchFamily="2" charset="2"/>
              <a:buChar char="Ø"/>
              <a:defRPr lang="en-US" sz="1800" b="0" dirty="0" smtClean="0">
                <a:solidFill>
                  <a:srgbClr val="004494"/>
                </a:solidFill>
                <a:latin typeface="+mj-lt"/>
                <a:ea typeface="+mj-ea"/>
                <a:cs typeface="+mj-cs"/>
              </a:defRPr>
            </a:lvl1pPr>
            <a:lvl2pPr marL="742950" indent="-285750" algn="l" defTabSz="449263" rtl="0" eaLnBrk="1" fontAlgn="base" hangingPunct="1">
              <a:lnSpc>
                <a:spcPts val="2388"/>
              </a:lnSpc>
              <a:spcBef>
                <a:spcPct val="0"/>
              </a:spcBef>
              <a:spcAft>
                <a:spcPct val="0"/>
              </a:spcAft>
              <a:buClr>
                <a:srgbClr val="2B3095"/>
              </a:buClr>
              <a:buSzPct val="100000"/>
              <a:buFont typeface="Wingdings" panose="05000000000000000000" pitchFamily="2" charset="2"/>
              <a:buChar char="§"/>
              <a:defRPr lang="en-US" sz="1800" b="0" dirty="0" smtClean="0">
                <a:solidFill>
                  <a:srgbClr val="004494"/>
                </a:solidFill>
                <a:latin typeface="+mj-lt"/>
                <a:ea typeface="+mj-ea"/>
                <a:cs typeface="+mj-cs"/>
              </a:defRPr>
            </a:lvl2pPr>
            <a:lvl3pPr marL="1200150" indent="-285750" algn="l" defTabSz="449263" rtl="0" eaLnBrk="1" fontAlgn="base" hangingPunct="1">
              <a:lnSpc>
                <a:spcPts val="2388"/>
              </a:lnSpc>
              <a:spcBef>
                <a:spcPct val="0"/>
              </a:spcBef>
              <a:spcAft>
                <a:spcPct val="0"/>
              </a:spcAft>
              <a:buClr>
                <a:srgbClr val="2B3095"/>
              </a:buClr>
              <a:buSzPct val="100000"/>
              <a:buFont typeface="Calibri" panose="020F0502020204030204" pitchFamily="34" charset="0"/>
              <a:buChar char="–"/>
              <a:defRPr lang="en-US" sz="1600" b="0" dirty="0" smtClean="0">
                <a:solidFill>
                  <a:srgbClr val="004494"/>
                </a:solidFill>
                <a:latin typeface="+mj-lt"/>
                <a:ea typeface="+mj-ea"/>
                <a:cs typeface="+mj-cs"/>
              </a:defRPr>
            </a:lvl3pPr>
            <a:lvl4pPr marL="16002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US" sz="1600" b="0" dirty="0" smtClean="0">
                <a:solidFill>
                  <a:srgbClr val="004494"/>
                </a:solidFill>
                <a:latin typeface="+mj-lt"/>
                <a:ea typeface="+mj-ea"/>
                <a:cs typeface="+mj-cs"/>
              </a:defRPr>
            </a:lvl4pPr>
            <a:lvl5pPr marL="20574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GB" sz="1600" b="0" dirty="0">
                <a:solidFill>
                  <a:srgbClr val="004494"/>
                </a:solidFill>
                <a:latin typeface="+mj-lt"/>
                <a:ea typeface="+mj-ea"/>
                <a:cs typeface="+mj-cs"/>
              </a:defRPr>
            </a:lvl5pPr>
            <a:lvl6pPr marL="25146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6pPr>
            <a:lvl7pPr marL="29718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7pPr>
            <a:lvl8pPr marL="34290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8pPr>
            <a:lvl9pPr marL="38862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9pPr>
          </a:lstStyle>
          <a:p>
            <a:pPr marL="0">
              <a:buFont typeface="Wingdings" panose="05000000000000000000" pitchFamily="2" charset="2"/>
              <a:buNone/>
            </a:pPr>
            <a:r>
              <a:rPr lang="en-GB" sz="3500" kern="0" dirty="0" smtClean="0"/>
              <a:t>1. </a:t>
            </a:r>
            <a:r>
              <a:rPr lang="en-GB" sz="3500" kern="0" dirty="0" smtClean="0">
                <a:solidFill>
                  <a:srgbClr val="FF0000"/>
                </a:solidFill>
              </a:rPr>
              <a:t>Different goals </a:t>
            </a:r>
            <a:r>
              <a:rPr lang="en-GB" sz="3500" kern="0" dirty="0" smtClean="0"/>
              <a:t>of sentiment analysis:</a:t>
            </a:r>
          </a:p>
          <a:p>
            <a:pPr lvl="1">
              <a:buFont typeface="Wingdings" panose="05000000000000000000" pitchFamily="2" charset="2"/>
              <a:buChar char="Ø"/>
            </a:pPr>
            <a:r>
              <a:rPr lang="en-GB" sz="2400" kern="0" dirty="0" smtClean="0">
                <a:solidFill>
                  <a:srgbClr val="FF0000"/>
                </a:solidFill>
              </a:rPr>
              <a:t>Good</a:t>
            </a:r>
            <a:r>
              <a:rPr lang="en-GB" sz="2400" kern="0" dirty="0" smtClean="0"/>
              <a:t> or </a:t>
            </a:r>
            <a:r>
              <a:rPr lang="en-GB" sz="2400" kern="0" dirty="0" smtClean="0">
                <a:solidFill>
                  <a:srgbClr val="FF0000"/>
                </a:solidFill>
              </a:rPr>
              <a:t>bad</a:t>
            </a:r>
            <a:r>
              <a:rPr lang="en-GB" sz="2400" kern="0" dirty="0" smtClean="0"/>
              <a:t> news (Ku et al., 2005); </a:t>
            </a:r>
          </a:p>
          <a:p>
            <a:pPr lvl="1">
              <a:buFont typeface="Wingdings" panose="05000000000000000000" pitchFamily="2" charset="2"/>
              <a:buChar char="Ø"/>
            </a:pPr>
            <a:r>
              <a:rPr lang="en-GB" sz="2400" kern="0" dirty="0" smtClean="0">
                <a:solidFill>
                  <a:srgbClr val="FF0000"/>
                </a:solidFill>
              </a:rPr>
              <a:t>Likes</a:t>
            </a:r>
            <a:r>
              <a:rPr lang="en-GB" sz="2400" kern="0" dirty="0" smtClean="0"/>
              <a:t> or </a:t>
            </a:r>
            <a:r>
              <a:rPr lang="en-GB" sz="2400" kern="0" dirty="0" smtClean="0">
                <a:solidFill>
                  <a:srgbClr val="FF0000"/>
                </a:solidFill>
              </a:rPr>
              <a:t>dislikes</a:t>
            </a:r>
            <a:r>
              <a:rPr lang="en-GB" sz="2400" kern="0" dirty="0" smtClean="0"/>
              <a:t> (Pang et al., 2002);</a:t>
            </a:r>
          </a:p>
          <a:p>
            <a:pPr lvl="1">
              <a:buFont typeface="Wingdings" panose="05000000000000000000" pitchFamily="2" charset="2"/>
              <a:buChar char="Ø"/>
            </a:pPr>
            <a:r>
              <a:rPr lang="en-GB" sz="2400" kern="0" dirty="0" smtClean="0"/>
              <a:t>Candidate </a:t>
            </a:r>
            <a:r>
              <a:rPr lang="en-GB" sz="2400" kern="0" dirty="0" smtClean="0">
                <a:solidFill>
                  <a:srgbClr val="FF0000"/>
                </a:solidFill>
              </a:rPr>
              <a:t>likely</a:t>
            </a:r>
            <a:r>
              <a:rPr lang="en-GB" sz="2400" kern="0" dirty="0" smtClean="0"/>
              <a:t>/</a:t>
            </a:r>
            <a:r>
              <a:rPr lang="en-GB" sz="2400" kern="0" dirty="0" smtClean="0">
                <a:solidFill>
                  <a:srgbClr val="FF0000"/>
                </a:solidFill>
              </a:rPr>
              <a:t>unlikely</a:t>
            </a:r>
            <a:r>
              <a:rPr lang="en-GB" sz="2400" kern="0" dirty="0" smtClean="0"/>
              <a:t> to win (Kim and </a:t>
            </a:r>
            <a:r>
              <a:rPr lang="en-GB" sz="2400" kern="0" dirty="0" err="1" smtClean="0"/>
              <a:t>Hovy</a:t>
            </a:r>
            <a:r>
              <a:rPr lang="en-GB" sz="2400" kern="0" dirty="0" smtClean="0"/>
              <a:t>, 2005); </a:t>
            </a:r>
          </a:p>
          <a:p>
            <a:pPr lvl="1">
              <a:buFont typeface="Wingdings" panose="05000000000000000000" pitchFamily="2" charset="2"/>
              <a:buChar char="Ø"/>
            </a:pPr>
            <a:r>
              <a:rPr lang="en-GB" sz="2400" kern="0" dirty="0" smtClean="0">
                <a:solidFill>
                  <a:srgbClr val="FF0000"/>
                </a:solidFill>
              </a:rPr>
              <a:t>Support</a:t>
            </a:r>
            <a:r>
              <a:rPr lang="en-GB" sz="2400" kern="0" dirty="0" smtClean="0"/>
              <a:t>/</a:t>
            </a:r>
            <a:r>
              <a:rPr lang="en-GB" sz="2400" kern="0" dirty="0" smtClean="0">
                <a:solidFill>
                  <a:srgbClr val="FF0000"/>
                </a:solidFill>
              </a:rPr>
              <a:t>opposition </a:t>
            </a:r>
            <a:r>
              <a:rPr lang="en-GB" sz="2400" kern="0" dirty="0" smtClean="0"/>
              <a:t>(Bansal et al., 2008; </a:t>
            </a:r>
            <a:r>
              <a:rPr lang="en-GB" sz="2400" kern="0" dirty="0" err="1" smtClean="0"/>
              <a:t>Terveen</a:t>
            </a:r>
            <a:r>
              <a:rPr lang="en-GB" sz="2400" kern="0" dirty="0" smtClean="0"/>
              <a:t> et al., 1997) ; </a:t>
            </a:r>
          </a:p>
          <a:p>
            <a:pPr lvl="1">
              <a:buFont typeface="Wingdings" panose="05000000000000000000" pitchFamily="2" charset="2"/>
              <a:buChar char="Ø"/>
            </a:pPr>
            <a:r>
              <a:rPr lang="en-GB" sz="2400" kern="0" dirty="0" smtClean="0">
                <a:solidFill>
                  <a:srgbClr val="FF0000"/>
                </a:solidFill>
              </a:rPr>
              <a:t>Pros</a:t>
            </a:r>
            <a:r>
              <a:rPr lang="en-GB" sz="2400" kern="0" dirty="0" smtClean="0"/>
              <a:t> and </a:t>
            </a:r>
            <a:r>
              <a:rPr lang="en-GB" sz="2400" kern="0" dirty="0" smtClean="0">
                <a:solidFill>
                  <a:srgbClr val="FF0000"/>
                </a:solidFill>
              </a:rPr>
              <a:t>cons</a:t>
            </a:r>
            <a:r>
              <a:rPr lang="en-GB" sz="2400" kern="0" dirty="0" smtClean="0"/>
              <a:t> (Kim and </a:t>
            </a:r>
            <a:r>
              <a:rPr lang="en-GB" sz="2400" kern="0" dirty="0" err="1" smtClean="0"/>
              <a:t>Hovy</a:t>
            </a:r>
            <a:r>
              <a:rPr lang="en-GB" sz="2400" kern="0" dirty="0" smtClean="0"/>
              <a:t>, 2006);</a:t>
            </a:r>
          </a:p>
          <a:p>
            <a:pPr lvl="1">
              <a:buFont typeface="Wingdings" panose="05000000000000000000" pitchFamily="2" charset="2"/>
              <a:buChar char="Ø"/>
            </a:pPr>
            <a:r>
              <a:rPr lang="en-GB" sz="2400" kern="0" dirty="0" smtClean="0">
                <a:solidFill>
                  <a:srgbClr val="FF0000"/>
                </a:solidFill>
              </a:rPr>
              <a:t>Improvement </a:t>
            </a:r>
            <a:r>
              <a:rPr lang="en-GB" sz="2400" kern="0" dirty="0" smtClean="0"/>
              <a:t>/</a:t>
            </a:r>
            <a:r>
              <a:rPr lang="en-GB" sz="2400" kern="0" dirty="0" smtClean="0">
                <a:solidFill>
                  <a:srgbClr val="FF0000"/>
                </a:solidFill>
              </a:rPr>
              <a:t>death</a:t>
            </a:r>
            <a:r>
              <a:rPr lang="en-GB" sz="2400" kern="0" dirty="0" smtClean="0"/>
              <a:t> in medical texts (</a:t>
            </a:r>
            <a:r>
              <a:rPr lang="en-GB" sz="2400" kern="0" dirty="0" err="1" smtClean="0"/>
              <a:t>Niu</a:t>
            </a:r>
            <a:r>
              <a:rPr lang="en-GB" sz="2400" kern="0" dirty="0" smtClean="0"/>
              <a:t> et al., 2005);</a:t>
            </a:r>
          </a:p>
          <a:p>
            <a:pPr lvl="1">
              <a:buFont typeface="Wingdings" panose="05000000000000000000" pitchFamily="2" charset="2"/>
              <a:buChar char="Ø"/>
            </a:pPr>
            <a:r>
              <a:rPr lang="en-GB" sz="2400" kern="0" dirty="0" smtClean="0">
                <a:solidFill>
                  <a:srgbClr val="FF0000"/>
                </a:solidFill>
              </a:rPr>
              <a:t>Agreement </a:t>
            </a:r>
            <a:r>
              <a:rPr lang="en-GB" sz="2400" kern="0" dirty="0" smtClean="0"/>
              <a:t>/</a:t>
            </a:r>
            <a:r>
              <a:rPr lang="en-GB" sz="2400" kern="0" dirty="0" smtClean="0">
                <a:solidFill>
                  <a:srgbClr val="FF0000"/>
                </a:solidFill>
              </a:rPr>
              <a:t>disagreement</a:t>
            </a:r>
            <a:r>
              <a:rPr lang="en-GB" sz="2400" kern="0" dirty="0" smtClean="0"/>
              <a:t> with a topic (</a:t>
            </a:r>
            <a:r>
              <a:rPr lang="en-GB" sz="2400" kern="0" dirty="0" err="1" smtClean="0"/>
              <a:t>Malaouf</a:t>
            </a:r>
            <a:r>
              <a:rPr lang="en-GB" sz="2400" kern="0" dirty="0" smtClean="0"/>
              <a:t> et al., 2005); </a:t>
            </a:r>
          </a:p>
          <a:p>
            <a:pPr lvl="1">
              <a:buFont typeface="Wingdings" panose="05000000000000000000" pitchFamily="2" charset="2"/>
              <a:buChar char="Ø"/>
            </a:pPr>
            <a:r>
              <a:rPr lang="en-GB" sz="2400" kern="0" dirty="0" smtClean="0">
                <a:solidFill>
                  <a:srgbClr val="FF0000"/>
                </a:solidFill>
              </a:rPr>
              <a:t>Arguments</a:t>
            </a:r>
            <a:r>
              <a:rPr lang="en-GB" sz="2400" kern="0" dirty="0" smtClean="0"/>
              <a:t> in </a:t>
            </a:r>
            <a:r>
              <a:rPr lang="en-GB" sz="2400" kern="0" dirty="0" err="1" smtClean="0"/>
              <a:t>favor</a:t>
            </a:r>
            <a:r>
              <a:rPr lang="en-GB" sz="2400" kern="0" dirty="0" smtClean="0"/>
              <a:t> or against a topic</a:t>
            </a:r>
          </a:p>
          <a:p>
            <a:endParaRPr lang="en-GB" kern="0" dirty="0"/>
          </a:p>
        </p:txBody>
      </p:sp>
    </p:spTree>
    <p:extLst>
      <p:ext uri="{BB962C8B-B14F-4D97-AF65-F5344CB8AC3E}">
        <p14:creationId xmlns:p14="http://schemas.microsoft.com/office/powerpoint/2010/main" xmlns="" val="14604840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Motivation of research (II)</a:t>
            </a:r>
            <a:endParaRPr lang="es-ES" dirty="0"/>
          </a:p>
        </p:txBody>
      </p:sp>
      <p:sp>
        <p:nvSpPr>
          <p:cNvPr id="3" name="2 Marcador de contenido"/>
          <p:cNvSpPr>
            <a:spLocks noGrp="1"/>
          </p:cNvSpPr>
          <p:nvPr>
            <p:ph sz="quarter" idx="1"/>
          </p:nvPr>
        </p:nvSpPr>
        <p:spPr/>
        <p:txBody>
          <a:bodyPr>
            <a:normAutofit/>
          </a:bodyPr>
          <a:lstStyle/>
          <a:p>
            <a:endParaRPr lang="es-ES" dirty="0" smtClean="0"/>
          </a:p>
          <a:p>
            <a:pPr lvl="1"/>
            <a:endParaRPr lang="es-ES" sz="2800" dirty="0" smtClean="0"/>
          </a:p>
          <a:p>
            <a:pPr>
              <a:buNone/>
            </a:pPr>
            <a:endParaRPr lang="es-ES" dirty="0"/>
          </a:p>
        </p:txBody>
      </p:sp>
      <p:sp>
        <p:nvSpPr>
          <p:cNvPr id="9" name="5 Marcador de número de diapositiva"/>
          <p:cNvSpPr txBox="1">
            <a:spLocks/>
          </p:cNvSpPr>
          <p:nvPr/>
        </p:nvSpPr>
        <p:spPr>
          <a:xfrm>
            <a:off x="4361688" y="1026372"/>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F5FBDCF-470E-4C96-B405-B61A5900813B}" type="slidenum">
              <a:rPr kumimoji="0" lang="es-ES" sz="1600" b="0" i="0" u="none" strike="noStrike" kern="1200" cap="none" spc="0" normalizeH="0" baseline="0" noProof="0" smtClean="0">
                <a:ln>
                  <a:noFill/>
                </a:ln>
                <a:solidFill>
                  <a:schemeClr val="accent3">
                    <a:shade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s-ES" sz="1600" b="0" i="0" u="none" strike="noStrike" kern="1200" cap="none" spc="0" normalizeH="0" baseline="0" noProof="0" dirty="0">
              <a:ln>
                <a:noFill/>
              </a:ln>
              <a:solidFill>
                <a:schemeClr val="accent3">
                  <a:shade val="75000"/>
                </a:schemeClr>
              </a:solidFill>
              <a:effectLst/>
              <a:uLnTx/>
              <a:uFillTx/>
              <a:latin typeface="+mn-lt"/>
              <a:ea typeface="+mn-ea"/>
              <a:cs typeface="+mn-cs"/>
            </a:endParaRPr>
          </a:p>
        </p:txBody>
      </p:sp>
      <p:sp>
        <p:nvSpPr>
          <p:cNvPr id="7" name="5 Marcador de contenido"/>
          <p:cNvSpPr txBox="1">
            <a:spLocks/>
          </p:cNvSpPr>
          <p:nvPr/>
        </p:nvSpPr>
        <p:spPr bwMode="auto">
          <a:xfrm>
            <a:off x="611560" y="1988840"/>
            <a:ext cx="7869237" cy="360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342900" indent="-342900" algn="l" defTabSz="449263" rtl="0" eaLnBrk="1" fontAlgn="base" hangingPunct="1">
              <a:lnSpc>
                <a:spcPts val="2388"/>
              </a:lnSpc>
              <a:spcBef>
                <a:spcPct val="0"/>
              </a:spcBef>
              <a:spcAft>
                <a:spcPct val="0"/>
              </a:spcAft>
              <a:buClr>
                <a:srgbClr val="002060"/>
              </a:buClr>
              <a:buSzPct val="100000"/>
              <a:buFont typeface="Wingdings" panose="05000000000000000000" pitchFamily="2" charset="2"/>
              <a:buChar char="Ø"/>
              <a:defRPr lang="en-US" sz="1800" b="0" dirty="0" smtClean="0">
                <a:solidFill>
                  <a:srgbClr val="004494"/>
                </a:solidFill>
                <a:latin typeface="+mj-lt"/>
                <a:ea typeface="+mj-ea"/>
                <a:cs typeface="+mj-cs"/>
              </a:defRPr>
            </a:lvl1pPr>
            <a:lvl2pPr marL="742950" indent="-285750" algn="l" defTabSz="449263" rtl="0" eaLnBrk="1" fontAlgn="base" hangingPunct="1">
              <a:lnSpc>
                <a:spcPts val="2388"/>
              </a:lnSpc>
              <a:spcBef>
                <a:spcPct val="0"/>
              </a:spcBef>
              <a:spcAft>
                <a:spcPct val="0"/>
              </a:spcAft>
              <a:buClr>
                <a:srgbClr val="2B3095"/>
              </a:buClr>
              <a:buSzPct val="100000"/>
              <a:buFont typeface="Wingdings" panose="05000000000000000000" pitchFamily="2" charset="2"/>
              <a:buChar char="§"/>
              <a:defRPr lang="en-US" sz="1800" b="0" dirty="0" smtClean="0">
                <a:solidFill>
                  <a:srgbClr val="004494"/>
                </a:solidFill>
                <a:latin typeface="+mj-lt"/>
                <a:ea typeface="+mj-ea"/>
                <a:cs typeface="+mj-cs"/>
              </a:defRPr>
            </a:lvl2pPr>
            <a:lvl3pPr marL="1200150" indent="-285750" algn="l" defTabSz="449263" rtl="0" eaLnBrk="1" fontAlgn="base" hangingPunct="1">
              <a:lnSpc>
                <a:spcPts val="2388"/>
              </a:lnSpc>
              <a:spcBef>
                <a:spcPct val="0"/>
              </a:spcBef>
              <a:spcAft>
                <a:spcPct val="0"/>
              </a:spcAft>
              <a:buClr>
                <a:srgbClr val="2B3095"/>
              </a:buClr>
              <a:buSzPct val="100000"/>
              <a:buFont typeface="Calibri" panose="020F0502020204030204" pitchFamily="34" charset="0"/>
              <a:buChar char="–"/>
              <a:defRPr lang="en-US" sz="1600" b="0" dirty="0" smtClean="0">
                <a:solidFill>
                  <a:srgbClr val="004494"/>
                </a:solidFill>
                <a:latin typeface="+mj-lt"/>
                <a:ea typeface="+mj-ea"/>
                <a:cs typeface="+mj-cs"/>
              </a:defRPr>
            </a:lvl3pPr>
            <a:lvl4pPr marL="16002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US" sz="1600" b="0" dirty="0" smtClean="0">
                <a:solidFill>
                  <a:srgbClr val="004494"/>
                </a:solidFill>
                <a:latin typeface="+mj-lt"/>
                <a:ea typeface="+mj-ea"/>
                <a:cs typeface="+mj-cs"/>
              </a:defRPr>
            </a:lvl4pPr>
            <a:lvl5pPr marL="2057400" indent="-228600" algn="l" defTabSz="449263" rtl="0" eaLnBrk="1" fontAlgn="base" hangingPunct="1">
              <a:lnSpc>
                <a:spcPts val="2388"/>
              </a:lnSpc>
              <a:spcBef>
                <a:spcPct val="0"/>
              </a:spcBef>
              <a:spcAft>
                <a:spcPct val="0"/>
              </a:spcAft>
              <a:buClr>
                <a:srgbClr val="000000"/>
              </a:buClr>
              <a:buSzPct val="100000"/>
              <a:buFont typeface="Times New Roman" pitchFamily="18" charset="0"/>
              <a:defRPr lang="en-GB" sz="1600" b="0" dirty="0">
                <a:solidFill>
                  <a:srgbClr val="004494"/>
                </a:solidFill>
                <a:latin typeface="+mj-lt"/>
                <a:ea typeface="+mj-ea"/>
                <a:cs typeface="+mj-cs"/>
              </a:defRPr>
            </a:lvl5pPr>
            <a:lvl6pPr marL="25146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6pPr>
            <a:lvl7pPr marL="29718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7pPr>
            <a:lvl8pPr marL="34290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8pPr>
            <a:lvl9pPr marL="3886200" indent="-228600" algn="l" defTabSz="449263" rtl="0" eaLnBrk="1" fontAlgn="base" hangingPunct="1">
              <a:lnSpc>
                <a:spcPts val="2388"/>
              </a:lnSpc>
              <a:spcBef>
                <a:spcPct val="0"/>
              </a:spcBef>
              <a:spcAft>
                <a:spcPct val="0"/>
              </a:spcAft>
              <a:buClr>
                <a:srgbClr val="000000"/>
              </a:buClr>
              <a:buSzPct val="100000"/>
              <a:buFont typeface="Times New Roman" pitchFamily="16" charset="0"/>
              <a:defRPr sz="1600">
                <a:solidFill>
                  <a:srgbClr val="004494"/>
                </a:solidFill>
                <a:latin typeface="+mn-lt"/>
                <a:ea typeface="+mn-ea"/>
              </a:defRPr>
            </a:lvl9pPr>
          </a:lstStyle>
          <a:p>
            <a:pPr marL="0" indent="0">
              <a:buNone/>
            </a:pPr>
            <a:r>
              <a:rPr lang="es-ES" sz="2800" dirty="0" smtClean="0"/>
              <a:t>2</a:t>
            </a:r>
            <a:r>
              <a:rPr lang="es-ES" sz="2800" dirty="0"/>
              <a:t>. </a:t>
            </a:r>
            <a:r>
              <a:rPr lang="es-ES" sz="2800" dirty="0" err="1" smtClean="0">
                <a:solidFill>
                  <a:srgbClr val="FF0000"/>
                </a:solidFill>
              </a:rPr>
              <a:t>Same</a:t>
            </a:r>
            <a:r>
              <a:rPr lang="es-ES" sz="2800" dirty="0" smtClean="0">
                <a:solidFill>
                  <a:srgbClr val="FF0000"/>
                </a:solidFill>
              </a:rPr>
              <a:t> </a:t>
            </a:r>
            <a:r>
              <a:rPr lang="es-ES" sz="2800" dirty="0" err="1">
                <a:solidFill>
                  <a:srgbClr val="FF0000"/>
                </a:solidFill>
              </a:rPr>
              <a:t>methods</a:t>
            </a:r>
            <a:r>
              <a:rPr lang="es-ES" sz="2800" dirty="0">
                <a:solidFill>
                  <a:srgbClr val="FF0000"/>
                </a:solidFill>
              </a:rPr>
              <a:t> </a:t>
            </a:r>
            <a:r>
              <a:rPr lang="es-ES" sz="2800" dirty="0" err="1"/>
              <a:t>for</a:t>
            </a:r>
            <a:r>
              <a:rPr lang="es-ES" sz="2800" dirty="0"/>
              <a:t> </a:t>
            </a:r>
            <a:r>
              <a:rPr lang="es-ES" sz="2800" dirty="0" err="1"/>
              <a:t>different</a:t>
            </a:r>
            <a:r>
              <a:rPr lang="es-ES" sz="2800" dirty="0"/>
              <a:t> </a:t>
            </a:r>
            <a:r>
              <a:rPr lang="es-ES" sz="2800" dirty="0" err="1"/>
              <a:t>text</a:t>
            </a:r>
            <a:r>
              <a:rPr lang="es-ES" sz="2800" dirty="0"/>
              <a:t> </a:t>
            </a:r>
            <a:r>
              <a:rPr lang="es-ES" sz="2800" dirty="0" err="1"/>
              <a:t>types</a:t>
            </a:r>
            <a:r>
              <a:rPr lang="es-ES" sz="2800" dirty="0"/>
              <a:t> </a:t>
            </a:r>
          </a:p>
          <a:p>
            <a:pPr lvl="1"/>
            <a:r>
              <a:rPr lang="es-ES" sz="2000" dirty="0"/>
              <a:t> </a:t>
            </a:r>
            <a:r>
              <a:rPr lang="es-ES" sz="2000" dirty="0" err="1"/>
              <a:t>Reviews</a:t>
            </a:r>
            <a:r>
              <a:rPr lang="es-ES" sz="2000" dirty="0"/>
              <a:t>, blogs, </a:t>
            </a:r>
            <a:r>
              <a:rPr lang="es-ES" sz="2000" dirty="0" err="1"/>
              <a:t>news</a:t>
            </a:r>
            <a:r>
              <a:rPr lang="es-ES" sz="2000" dirty="0"/>
              <a:t>, debates, </a:t>
            </a:r>
            <a:r>
              <a:rPr lang="es-ES" sz="2000" dirty="0" err="1"/>
              <a:t>forums</a:t>
            </a:r>
            <a:r>
              <a:rPr lang="es-ES" sz="2000" dirty="0"/>
              <a:t>, </a:t>
            </a:r>
            <a:r>
              <a:rPr lang="es-ES" sz="2000" dirty="0" err="1"/>
              <a:t>microblogs</a:t>
            </a:r>
            <a:endParaRPr lang="es-ES" sz="2000" dirty="0"/>
          </a:p>
          <a:p>
            <a:pPr marL="457200" lvl="1" indent="0">
              <a:buNone/>
            </a:pPr>
            <a:endParaRPr lang="es-ES" sz="2400" dirty="0"/>
          </a:p>
          <a:p>
            <a:pPr marL="0" indent="0">
              <a:buNone/>
            </a:pPr>
            <a:r>
              <a:rPr lang="es-ES" sz="2800" dirty="0"/>
              <a:t>3. </a:t>
            </a:r>
            <a:r>
              <a:rPr lang="es-ES" sz="2800" dirty="0" err="1" smtClean="0">
                <a:solidFill>
                  <a:srgbClr val="FF0000"/>
                </a:solidFill>
              </a:rPr>
              <a:t>Different</a:t>
            </a:r>
            <a:r>
              <a:rPr lang="es-ES" sz="2800" dirty="0" smtClean="0">
                <a:solidFill>
                  <a:srgbClr val="FF0000"/>
                </a:solidFill>
              </a:rPr>
              <a:t> </a:t>
            </a:r>
            <a:r>
              <a:rPr lang="es-ES" sz="2800" dirty="0" err="1">
                <a:solidFill>
                  <a:srgbClr val="FF0000"/>
                </a:solidFill>
              </a:rPr>
              <a:t>goals</a:t>
            </a:r>
            <a:r>
              <a:rPr lang="es-ES" sz="2800" dirty="0">
                <a:solidFill>
                  <a:srgbClr val="FF0000"/>
                </a:solidFill>
              </a:rPr>
              <a:t> </a:t>
            </a:r>
            <a:r>
              <a:rPr lang="es-ES" sz="2800" dirty="0">
                <a:solidFill>
                  <a:srgbClr val="FF0000"/>
                </a:solidFill>
                <a:sym typeface="Wingdings" pitchFamily="2" charset="2"/>
              </a:rPr>
              <a:t> </a:t>
            </a:r>
            <a:r>
              <a:rPr lang="es-ES" sz="2800" dirty="0" err="1">
                <a:solidFill>
                  <a:srgbClr val="FF0000"/>
                </a:solidFill>
              </a:rPr>
              <a:t>application</a:t>
            </a:r>
            <a:r>
              <a:rPr lang="es-ES" sz="2800" dirty="0">
                <a:solidFill>
                  <a:srgbClr val="FF0000"/>
                </a:solidFill>
              </a:rPr>
              <a:t>:</a:t>
            </a:r>
          </a:p>
          <a:p>
            <a:pPr lvl="1"/>
            <a:r>
              <a:rPr lang="es-ES" sz="2000" dirty="0"/>
              <a:t> </a:t>
            </a:r>
            <a:r>
              <a:rPr lang="es-ES" sz="2000" dirty="0" err="1"/>
              <a:t>Percentual</a:t>
            </a:r>
            <a:r>
              <a:rPr lang="es-ES" sz="2000" dirty="0"/>
              <a:t>/</a:t>
            </a:r>
            <a:r>
              <a:rPr lang="es-ES" sz="2000" dirty="0" err="1"/>
              <a:t>text</a:t>
            </a:r>
            <a:r>
              <a:rPr lang="es-ES" sz="2000" dirty="0"/>
              <a:t>  </a:t>
            </a:r>
            <a:r>
              <a:rPr lang="es-ES" sz="2000" dirty="0" err="1"/>
              <a:t>summaries</a:t>
            </a:r>
            <a:endParaRPr lang="es-ES" sz="2000" dirty="0"/>
          </a:p>
          <a:p>
            <a:pPr lvl="1"/>
            <a:r>
              <a:rPr lang="es-ES" sz="2000" dirty="0"/>
              <a:t> </a:t>
            </a:r>
            <a:r>
              <a:rPr lang="es-ES" sz="2000" dirty="0" err="1"/>
              <a:t>Answer</a:t>
            </a:r>
            <a:r>
              <a:rPr lang="es-ES" sz="2000" dirty="0"/>
              <a:t> </a:t>
            </a:r>
            <a:r>
              <a:rPr lang="es-ES" sz="2000" dirty="0" err="1"/>
              <a:t>opinion</a:t>
            </a:r>
            <a:r>
              <a:rPr lang="es-ES" sz="2000" dirty="0"/>
              <a:t> </a:t>
            </a:r>
            <a:r>
              <a:rPr lang="es-ES" sz="2000" dirty="0" err="1"/>
              <a:t>questions</a:t>
            </a:r>
            <a:endParaRPr lang="es-ES" sz="2000" dirty="0"/>
          </a:p>
          <a:p>
            <a:pPr lvl="1"/>
            <a:r>
              <a:rPr lang="es-ES" sz="2000" dirty="0"/>
              <a:t> General </a:t>
            </a:r>
            <a:r>
              <a:rPr lang="es-ES" sz="2000" dirty="0" err="1"/>
              <a:t>view</a:t>
            </a:r>
            <a:r>
              <a:rPr lang="es-ES" sz="2000" dirty="0"/>
              <a:t> of </a:t>
            </a:r>
            <a:r>
              <a:rPr lang="es-ES" sz="2000" dirty="0" err="1"/>
              <a:t>topics</a:t>
            </a:r>
            <a:r>
              <a:rPr lang="es-ES" sz="2000" dirty="0"/>
              <a:t> </a:t>
            </a:r>
            <a:r>
              <a:rPr lang="es-ES" sz="2000" dirty="0" err="1"/>
              <a:t>trends</a:t>
            </a:r>
            <a:endParaRPr lang="es-ES" sz="2000" dirty="0"/>
          </a:p>
          <a:p>
            <a:pPr lvl="1"/>
            <a:r>
              <a:rPr lang="es-ES" sz="2000" dirty="0"/>
              <a:t> </a:t>
            </a:r>
            <a:r>
              <a:rPr lang="es-ES" sz="2000" dirty="0" err="1"/>
              <a:t>Recommendation</a:t>
            </a:r>
            <a:endParaRPr lang="es-ES" sz="2000" dirty="0"/>
          </a:p>
          <a:p>
            <a:endParaRPr lang="en-GB" kern="0" dirty="0"/>
          </a:p>
        </p:txBody>
      </p:sp>
    </p:spTree>
    <p:extLst>
      <p:ext uri="{BB962C8B-B14F-4D97-AF65-F5344CB8AC3E}">
        <p14:creationId xmlns:p14="http://schemas.microsoft.com/office/powerpoint/2010/main" xmlns="" val="1239668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Motivation</a:t>
            </a:r>
            <a:r>
              <a:rPr lang="es-ES" dirty="0" smtClean="0"/>
              <a:t> of </a:t>
            </a:r>
            <a:r>
              <a:rPr lang="es-ES" dirty="0" err="1" smtClean="0"/>
              <a:t>research</a:t>
            </a:r>
            <a:r>
              <a:rPr lang="es-ES" dirty="0" smtClean="0"/>
              <a:t> (III)</a:t>
            </a:r>
            <a:endParaRPr lang="es-ES" dirty="0"/>
          </a:p>
        </p:txBody>
      </p:sp>
      <p:sp>
        <p:nvSpPr>
          <p:cNvPr id="3" name="2 Marcador de contenido"/>
          <p:cNvSpPr>
            <a:spLocks noGrp="1"/>
          </p:cNvSpPr>
          <p:nvPr>
            <p:ph sz="quarter" idx="1"/>
          </p:nvPr>
        </p:nvSpPr>
        <p:spPr>
          <a:xfrm>
            <a:off x="266243" y="2132856"/>
            <a:ext cx="8842248" cy="3672408"/>
          </a:xfrm>
        </p:spPr>
        <p:txBody>
          <a:bodyPr>
            <a:normAutofit/>
          </a:bodyPr>
          <a:lstStyle/>
          <a:p>
            <a:pPr>
              <a:buNone/>
            </a:pPr>
            <a:r>
              <a:rPr lang="es-ES" sz="2800" dirty="0" smtClean="0"/>
              <a:t>4</a:t>
            </a:r>
            <a:r>
              <a:rPr lang="es-ES" sz="2000" dirty="0" smtClean="0"/>
              <a:t>. </a:t>
            </a:r>
            <a:r>
              <a:rPr lang="es-ES" sz="2400" dirty="0" err="1" smtClean="0">
                <a:solidFill>
                  <a:srgbClr val="FF0000"/>
                </a:solidFill>
              </a:rPr>
              <a:t>Multilinguality</a:t>
            </a:r>
            <a:r>
              <a:rPr lang="es-ES" sz="2400" dirty="0" smtClean="0">
                <a:solidFill>
                  <a:srgbClr val="FF0000"/>
                </a:solidFill>
              </a:rPr>
              <a:t> </a:t>
            </a:r>
            <a:r>
              <a:rPr lang="es-ES" sz="2000" dirty="0" smtClean="0"/>
              <a:t> </a:t>
            </a:r>
          </a:p>
          <a:p>
            <a:pPr lvl="1"/>
            <a:r>
              <a:rPr lang="es-ES" sz="2000" dirty="0" err="1" smtClean="0"/>
              <a:t>Resource</a:t>
            </a:r>
            <a:r>
              <a:rPr lang="es-ES" sz="2000" dirty="0" smtClean="0"/>
              <a:t> </a:t>
            </a:r>
            <a:r>
              <a:rPr lang="es-ES" sz="2000" dirty="0" err="1" smtClean="0"/>
              <a:t>scarcity</a:t>
            </a:r>
            <a:endParaRPr lang="es-ES" sz="2000" dirty="0" smtClean="0"/>
          </a:p>
          <a:p>
            <a:pPr lvl="1"/>
            <a:r>
              <a:rPr lang="es-ES" sz="2000" dirty="0" err="1" smtClean="0"/>
              <a:t>Need</a:t>
            </a:r>
            <a:r>
              <a:rPr lang="es-ES" sz="2000" dirty="0" smtClean="0"/>
              <a:t> to </a:t>
            </a:r>
            <a:r>
              <a:rPr lang="es-ES" sz="2000" dirty="0" err="1" smtClean="0"/>
              <a:t>detect</a:t>
            </a:r>
            <a:r>
              <a:rPr lang="es-ES" sz="2000" dirty="0" smtClean="0"/>
              <a:t> </a:t>
            </a:r>
            <a:r>
              <a:rPr lang="es-ES" sz="2000" dirty="0" err="1" smtClean="0"/>
              <a:t>opinion</a:t>
            </a:r>
            <a:r>
              <a:rPr lang="es-ES" sz="2000" dirty="0" smtClean="0"/>
              <a:t> (esp. Social media) in </a:t>
            </a:r>
            <a:r>
              <a:rPr lang="es-ES" sz="2000" dirty="0" err="1" smtClean="0"/>
              <a:t>many</a:t>
            </a:r>
            <a:r>
              <a:rPr lang="es-ES" sz="2000" dirty="0" smtClean="0"/>
              <a:t> </a:t>
            </a:r>
            <a:r>
              <a:rPr lang="es-ES" sz="2000" dirty="0" err="1" smtClean="0"/>
              <a:t>languages</a:t>
            </a:r>
            <a:endParaRPr lang="es-ES" sz="2000" dirty="0" smtClean="0"/>
          </a:p>
          <a:p>
            <a:pPr lvl="1"/>
            <a:r>
              <a:rPr lang="es-ES" sz="2000" dirty="0" err="1" smtClean="0"/>
              <a:t>Learning</a:t>
            </a:r>
            <a:r>
              <a:rPr lang="es-ES" sz="2000" dirty="0" smtClean="0"/>
              <a:t> </a:t>
            </a:r>
            <a:r>
              <a:rPr lang="es-ES" sz="2000" dirty="0" err="1" smtClean="0"/>
              <a:t>peculiarities</a:t>
            </a:r>
            <a:r>
              <a:rPr lang="es-ES" sz="2000" dirty="0" smtClean="0"/>
              <a:t> of </a:t>
            </a:r>
            <a:r>
              <a:rPr lang="es-ES" sz="2000" dirty="0" err="1" smtClean="0"/>
              <a:t>language</a:t>
            </a:r>
            <a:endParaRPr lang="es-ES" sz="2000" dirty="0" smtClean="0"/>
          </a:p>
          <a:p>
            <a:pPr lvl="1"/>
            <a:endParaRPr lang="es-ES" sz="2000" dirty="0" smtClean="0"/>
          </a:p>
          <a:p>
            <a:pPr>
              <a:buNone/>
            </a:pPr>
            <a:r>
              <a:rPr lang="es-ES" sz="2400" dirty="0" smtClean="0"/>
              <a:t>5. </a:t>
            </a:r>
            <a:r>
              <a:rPr lang="es-ES" sz="2400" dirty="0" err="1" smtClean="0">
                <a:solidFill>
                  <a:srgbClr val="FF0000"/>
                </a:solidFill>
              </a:rPr>
              <a:t>Most</a:t>
            </a:r>
            <a:r>
              <a:rPr lang="es-ES" sz="2400" dirty="0" smtClean="0">
                <a:solidFill>
                  <a:srgbClr val="FF0000"/>
                </a:solidFill>
              </a:rPr>
              <a:t> </a:t>
            </a:r>
            <a:r>
              <a:rPr lang="es-ES" sz="2400" dirty="0" err="1" smtClean="0">
                <a:solidFill>
                  <a:srgbClr val="FF0000"/>
                </a:solidFill>
              </a:rPr>
              <a:t>methods</a:t>
            </a:r>
            <a:r>
              <a:rPr lang="es-ES" sz="2400" dirty="0" smtClean="0">
                <a:solidFill>
                  <a:srgbClr val="FF0000"/>
                </a:solidFill>
              </a:rPr>
              <a:t> </a:t>
            </a:r>
            <a:r>
              <a:rPr lang="es-ES" sz="2400" dirty="0" smtClean="0">
                <a:solidFill>
                  <a:srgbClr val="FF0000"/>
                </a:solidFill>
                <a:sym typeface="Wingdings" pitchFamily="2" charset="2"/>
              </a:rPr>
              <a:t> </a:t>
            </a:r>
            <a:r>
              <a:rPr lang="es-ES" sz="2400" dirty="0" err="1" smtClean="0">
                <a:solidFill>
                  <a:srgbClr val="FF0000"/>
                </a:solidFill>
              </a:rPr>
              <a:t>direct</a:t>
            </a:r>
            <a:r>
              <a:rPr lang="es-ES" sz="2400" dirty="0" smtClean="0">
                <a:solidFill>
                  <a:srgbClr val="FF0000"/>
                </a:solidFill>
              </a:rPr>
              <a:t> </a:t>
            </a:r>
            <a:r>
              <a:rPr lang="es-ES" sz="2400" dirty="0" err="1" smtClean="0">
                <a:solidFill>
                  <a:srgbClr val="FF0000"/>
                </a:solidFill>
              </a:rPr>
              <a:t>sentiment</a:t>
            </a:r>
            <a:r>
              <a:rPr lang="es-ES" sz="2400" dirty="0" smtClean="0">
                <a:solidFill>
                  <a:srgbClr val="FF0000"/>
                </a:solidFill>
              </a:rPr>
              <a:t> </a:t>
            </a:r>
            <a:r>
              <a:rPr lang="es-ES" sz="2400" dirty="0" err="1" smtClean="0">
                <a:solidFill>
                  <a:srgbClr val="FF0000"/>
                </a:solidFill>
              </a:rPr>
              <a:t>expression</a:t>
            </a:r>
            <a:endParaRPr lang="es-ES" sz="2400" dirty="0" smtClean="0">
              <a:solidFill>
                <a:srgbClr val="FF0000"/>
              </a:solidFill>
            </a:endParaRPr>
          </a:p>
          <a:p>
            <a:pPr lvl="1"/>
            <a:r>
              <a:rPr lang="es-ES" sz="2000" dirty="0" smtClean="0"/>
              <a:t> </a:t>
            </a:r>
            <a:r>
              <a:rPr lang="es-ES" sz="2000" dirty="0" err="1" smtClean="0"/>
              <a:t>Implicit</a:t>
            </a:r>
            <a:r>
              <a:rPr lang="es-ES" sz="2000" dirty="0" smtClean="0"/>
              <a:t> </a:t>
            </a:r>
            <a:r>
              <a:rPr lang="es-ES" sz="2000" dirty="0" err="1" smtClean="0"/>
              <a:t>sentiment</a:t>
            </a:r>
            <a:r>
              <a:rPr lang="es-ES" sz="2000" dirty="0" smtClean="0">
                <a:sym typeface="Wingdings" pitchFamily="2" charset="2"/>
              </a:rPr>
              <a:t> (</a:t>
            </a:r>
            <a:r>
              <a:rPr lang="es-ES" sz="2000" dirty="0" err="1" smtClean="0">
                <a:sym typeface="Wingdings" pitchFamily="2" charset="2"/>
              </a:rPr>
              <a:t>attitude</a:t>
            </a:r>
            <a:r>
              <a:rPr lang="es-ES" sz="2000" dirty="0" smtClean="0">
                <a:sym typeface="Wingdings" pitchFamily="2" charset="2"/>
              </a:rPr>
              <a:t>)  </a:t>
            </a:r>
            <a:r>
              <a:rPr lang="es-ES" sz="2000" dirty="0" err="1" smtClean="0">
                <a:sym typeface="Wingdings" pitchFamily="2" charset="2"/>
              </a:rPr>
              <a:t>author</a:t>
            </a:r>
            <a:r>
              <a:rPr lang="es-ES" sz="2000" dirty="0" smtClean="0">
                <a:sym typeface="Wingdings" pitchFamily="2" charset="2"/>
              </a:rPr>
              <a:t> </a:t>
            </a:r>
            <a:r>
              <a:rPr lang="es-ES" sz="2000" dirty="0" err="1" smtClean="0">
                <a:sym typeface="Wingdings" pitchFamily="2" charset="2"/>
              </a:rPr>
              <a:t>emotion</a:t>
            </a:r>
            <a:r>
              <a:rPr lang="es-ES" sz="2000" dirty="0" smtClean="0">
                <a:sym typeface="Wingdings" pitchFamily="2" charset="2"/>
              </a:rPr>
              <a:t> </a:t>
            </a:r>
          </a:p>
          <a:p>
            <a:pPr lvl="1"/>
            <a:r>
              <a:rPr lang="es-ES" sz="2000" dirty="0" smtClean="0">
                <a:sym typeface="Wingdings" pitchFamily="2" charset="2"/>
              </a:rPr>
              <a:t> </a:t>
            </a:r>
            <a:r>
              <a:rPr lang="es-ES" sz="2000" dirty="0" err="1" smtClean="0">
                <a:sym typeface="Wingdings" pitchFamily="2" charset="2"/>
              </a:rPr>
              <a:t>Expressed</a:t>
            </a:r>
            <a:r>
              <a:rPr lang="es-ES" sz="2000" dirty="0" smtClean="0">
                <a:sym typeface="Wingdings" pitchFamily="2" charset="2"/>
              </a:rPr>
              <a:t> </a:t>
            </a:r>
            <a:r>
              <a:rPr lang="es-ES" sz="2000" dirty="0" err="1" smtClean="0">
                <a:sym typeface="Wingdings" pitchFamily="2" charset="2"/>
              </a:rPr>
              <a:t>by</a:t>
            </a:r>
            <a:r>
              <a:rPr lang="es-ES" sz="2000" dirty="0" smtClean="0">
                <a:sym typeface="Wingdings" pitchFamily="2" charset="2"/>
              </a:rPr>
              <a:t> </a:t>
            </a:r>
            <a:r>
              <a:rPr lang="es-ES" sz="2000" dirty="0" err="1" smtClean="0">
                <a:sym typeface="Wingdings" pitchFamily="2" charset="2"/>
              </a:rPr>
              <a:t>intentionality</a:t>
            </a:r>
            <a:r>
              <a:rPr lang="es-ES" sz="2000" dirty="0" smtClean="0">
                <a:sym typeface="Wingdings" pitchFamily="2" charset="2"/>
              </a:rPr>
              <a:t>, </a:t>
            </a:r>
            <a:r>
              <a:rPr lang="es-ES" sz="2000" dirty="0" err="1" smtClean="0">
                <a:sym typeface="Wingdings" pitchFamily="2" charset="2"/>
              </a:rPr>
              <a:t>meaning</a:t>
            </a:r>
            <a:r>
              <a:rPr lang="es-ES" sz="2000" dirty="0" smtClean="0">
                <a:sym typeface="Wingdings" pitchFamily="2" charset="2"/>
              </a:rPr>
              <a:t> </a:t>
            </a:r>
            <a:r>
              <a:rPr lang="es-ES" sz="2000" dirty="0" err="1" smtClean="0">
                <a:sym typeface="Wingdings" pitchFamily="2" charset="2"/>
              </a:rPr>
              <a:t>negotiation</a:t>
            </a:r>
            <a:r>
              <a:rPr lang="es-ES" sz="2000" dirty="0" smtClean="0">
                <a:sym typeface="Wingdings" pitchFamily="2" charset="2"/>
              </a:rPr>
              <a:t> </a:t>
            </a:r>
            <a:endParaRPr lang="es-ES" sz="2000" dirty="0" smtClean="0"/>
          </a:p>
          <a:p>
            <a:endParaRPr lang="es-ES" dirty="0" smtClean="0"/>
          </a:p>
        </p:txBody>
      </p:sp>
      <p:sp>
        <p:nvSpPr>
          <p:cNvPr id="9" name="5 Marcador de número de diapositiva"/>
          <p:cNvSpPr txBox="1">
            <a:spLocks/>
          </p:cNvSpPr>
          <p:nvPr/>
        </p:nvSpPr>
        <p:spPr>
          <a:xfrm>
            <a:off x="4361688" y="1026372"/>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F5FBDCF-470E-4C96-B405-B61A5900813B}" type="slidenum">
              <a:rPr kumimoji="0" lang="es-ES" sz="1600" b="0" i="0" u="none" strike="noStrike" kern="1200" cap="none" spc="0" normalizeH="0" baseline="0" noProof="0" smtClean="0">
                <a:ln>
                  <a:noFill/>
                </a:ln>
                <a:solidFill>
                  <a:schemeClr val="accent3">
                    <a:shade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s-ES" sz="1600" b="0" i="0" u="none" strike="noStrike" kern="1200" cap="none" spc="0" normalizeH="0" baseline="0" noProof="0" dirty="0">
              <a:ln>
                <a:noFill/>
              </a:ln>
              <a:solidFill>
                <a:schemeClr val="accent3">
                  <a:shade val="75000"/>
                </a:schemeClr>
              </a:solidFill>
              <a:effectLst/>
              <a:uLnTx/>
              <a:uFillTx/>
              <a:latin typeface="+mn-lt"/>
              <a:ea typeface="+mn-ea"/>
              <a:cs typeface="+mn-cs"/>
            </a:endParaRPr>
          </a:p>
        </p:txBody>
      </p:sp>
    </p:spTree>
    <p:extLst>
      <p:ext uri="{BB962C8B-B14F-4D97-AF65-F5344CB8AC3E}">
        <p14:creationId xmlns:p14="http://schemas.microsoft.com/office/powerpoint/2010/main" xmlns="" val="9782266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12776"/>
            <a:ext cx="8534400" cy="758952"/>
          </a:xfrm>
        </p:spPr>
        <p:txBody>
          <a:bodyPr>
            <a:normAutofit fontScale="90000"/>
          </a:bodyPr>
          <a:lstStyle/>
          <a:p>
            <a:r>
              <a:rPr lang="es-ES" dirty="0" err="1" smtClean="0"/>
              <a:t>Tasks</a:t>
            </a:r>
            <a:r>
              <a:rPr lang="es-ES" dirty="0" smtClean="0"/>
              <a:t> and </a:t>
            </a:r>
            <a:r>
              <a:rPr lang="es-ES" dirty="0" err="1" smtClean="0"/>
              <a:t>concepts</a:t>
            </a:r>
            <a:r>
              <a:rPr lang="es-ES" dirty="0" smtClean="0"/>
              <a:t> </a:t>
            </a:r>
            <a:r>
              <a:rPr lang="es-ES" dirty="0" err="1" smtClean="0"/>
              <a:t>definition</a:t>
            </a:r>
            <a:r>
              <a:rPr lang="es-ES" dirty="0" smtClean="0"/>
              <a:t> (I) – </a:t>
            </a:r>
            <a:br>
              <a:rPr lang="es-ES" dirty="0" smtClean="0"/>
            </a:br>
            <a:r>
              <a:rPr lang="es-ES" dirty="0" err="1" smtClean="0"/>
              <a:t>Subjectivity</a:t>
            </a:r>
            <a:r>
              <a:rPr lang="es-ES" dirty="0" smtClean="0"/>
              <a:t> &amp; </a:t>
            </a:r>
            <a:r>
              <a:rPr lang="es-ES" dirty="0" err="1" smtClean="0"/>
              <a:t>Attitude</a:t>
            </a:r>
            <a:endParaRPr lang="es-ES" dirty="0"/>
          </a:p>
        </p:txBody>
      </p:sp>
      <p:sp>
        <p:nvSpPr>
          <p:cNvPr id="3" name="2 Marcador de contenido"/>
          <p:cNvSpPr>
            <a:spLocks noGrp="1"/>
          </p:cNvSpPr>
          <p:nvPr>
            <p:ph idx="1"/>
          </p:nvPr>
        </p:nvSpPr>
        <p:spPr>
          <a:xfrm>
            <a:off x="301752" y="2204864"/>
            <a:ext cx="8842248" cy="3960440"/>
          </a:xfrm>
        </p:spPr>
        <p:txBody>
          <a:bodyPr/>
          <a:lstStyle/>
          <a:p>
            <a:endParaRPr lang="es-ES_tradnl" sz="1600" dirty="0" smtClean="0">
              <a:solidFill>
                <a:srgbClr val="FF0000"/>
              </a:solidFill>
            </a:endParaRPr>
          </a:p>
          <a:p>
            <a:r>
              <a:rPr lang="es-ES_tradnl" sz="1600" dirty="0" err="1" smtClean="0">
                <a:solidFill>
                  <a:srgbClr val="FF0000"/>
                </a:solidFill>
              </a:rPr>
              <a:t>Subjectivity</a:t>
            </a:r>
            <a:r>
              <a:rPr lang="es-ES_tradnl" sz="1600" dirty="0" smtClean="0">
                <a:solidFill>
                  <a:srgbClr val="FF0000"/>
                </a:solidFill>
              </a:rPr>
              <a:t> </a:t>
            </a:r>
            <a:r>
              <a:rPr lang="es-ES_tradnl" sz="1600" dirty="0" smtClean="0"/>
              <a:t>– </a:t>
            </a:r>
            <a:r>
              <a:rPr lang="es-ES_tradnl" sz="1600" dirty="0" err="1" smtClean="0"/>
              <a:t>Wiebe</a:t>
            </a:r>
            <a:r>
              <a:rPr lang="es-ES_tradnl" sz="1600" dirty="0" smtClean="0"/>
              <a:t> (1995) </a:t>
            </a:r>
          </a:p>
          <a:p>
            <a:pPr lvl="1"/>
            <a:r>
              <a:rPr lang="es-ES_tradnl" sz="1600" dirty="0" smtClean="0"/>
              <a:t>“</a:t>
            </a:r>
            <a:r>
              <a:rPr lang="es-ES_tradnl" sz="1600" dirty="0" err="1" smtClean="0"/>
              <a:t>private</a:t>
            </a:r>
            <a:r>
              <a:rPr lang="es-ES_tradnl" sz="1600" dirty="0" smtClean="0"/>
              <a:t> </a:t>
            </a:r>
            <a:r>
              <a:rPr lang="es-ES_tradnl" sz="1600" dirty="0" err="1" smtClean="0"/>
              <a:t>states” -  feelings, emotions, goals, evaluations, judgments</a:t>
            </a:r>
            <a:endParaRPr lang="es-ES_tradnl" sz="1600" dirty="0" smtClean="0">
              <a:solidFill>
                <a:srgbClr val="FF0000"/>
              </a:solidFill>
            </a:endParaRPr>
          </a:p>
          <a:p>
            <a:r>
              <a:rPr lang="es-ES_tradnl" sz="1600" dirty="0" err="1" smtClean="0">
                <a:solidFill>
                  <a:srgbClr val="FF0000"/>
                </a:solidFill>
              </a:rPr>
              <a:t>Subjectivity</a:t>
            </a:r>
            <a:r>
              <a:rPr lang="es-ES_tradnl" sz="1600" dirty="0" smtClean="0">
                <a:solidFill>
                  <a:srgbClr val="FF0000"/>
                </a:solidFill>
              </a:rPr>
              <a:t> </a:t>
            </a:r>
            <a:r>
              <a:rPr lang="es-ES_tradnl" sz="1600" dirty="0" err="1" smtClean="0">
                <a:solidFill>
                  <a:srgbClr val="FF0000"/>
                </a:solidFill>
              </a:rPr>
              <a:t>analysis</a:t>
            </a:r>
            <a:r>
              <a:rPr lang="es-ES_tradnl" sz="1600" dirty="0" smtClean="0">
                <a:solidFill>
                  <a:srgbClr val="FF0000"/>
                </a:solidFill>
              </a:rPr>
              <a:t> </a:t>
            </a:r>
            <a:endParaRPr lang="es-ES_tradnl" sz="1600" dirty="0" smtClean="0"/>
          </a:p>
          <a:p>
            <a:pPr lvl="1"/>
            <a:r>
              <a:rPr lang="es-ES_tradnl" sz="1600" dirty="0" err="1" smtClean="0"/>
              <a:t>recognize</a:t>
            </a:r>
            <a:r>
              <a:rPr lang="es-ES_tradnl" sz="1600" dirty="0" smtClean="0"/>
              <a:t> </a:t>
            </a:r>
            <a:r>
              <a:rPr lang="es-ES_tradnl" sz="1600" dirty="0" err="1" smtClean="0"/>
              <a:t>subjective</a:t>
            </a:r>
            <a:r>
              <a:rPr lang="es-ES_tradnl" sz="1600" dirty="0" smtClean="0"/>
              <a:t> </a:t>
            </a:r>
            <a:r>
              <a:rPr lang="es-ES_tradnl" sz="1600" dirty="0" err="1" smtClean="0"/>
              <a:t>language</a:t>
            </a:r>
            <a:r>
              <a:rPr lang="es-ES_tradnl" sz="1600" dirty="0" smtClean="0"/>
              <a:t>, </a:t>
            </a:r>
            <a:r>
              <a:rPr lang="es-ES_tradnl" sz="1600" dirty="0" err="1" smtClean="0"/>
              <a:t>to</a:t>
            </a:r>
            <a:r>
              <a:rPr lang="es-ES_tradnl" sz="1600" dirty="0" smtClean="0"/>
              <a:t> </a:t>
            </a:r>
            <a:r>
              <a:rPr lang="es-ES_tradnl" sz="1600" dirty="0" err="1" smtClean="0"/>
              <a:t>distinguish</a:t>
            </a:r>
            <a:r>
              <a:rPr lang="es-ES_tradnl" sz="1600" dirty="0" smtClean="0"/>
              <a:t> </a:t>
            </a:r>
            <a:r>
              <a:rPr lang="es-ES_tradnl" sz="1600" dirty="0" err="1" smtClean="0"/>
              <a:t>it</a:t>
            </a:r>
            <a:r>
              <a:rPr lang="es-ES_tradnl" sz="1600" dirty="0" smtClean="0"/>
              <a:t> </a:t>
            </a:r>
            <a:r>
              <a:rPr lang="es-ES_tradnl" sz="1600" dirty="0" err="1" smtClean="0"/>
              <a:t>from</a:t>
            </a:r>
            <a:r>
              <a:rPr lang="es-ES_tradnl" sz="1600" dirty="0" smtClean="0"/>
              <a:t> </a:t>
            </a:r>
            <a:r>
              <a:rPr lang="es-ES_tradnl" sz="1600" dirty="0" err="1" smtClean="0"/>
              <a:t>descriptions</a:t>
            </a:r>
            <a:r>
              <a:rPr lang="es-ES_tradnl" sz="1600" dirty="0" smtClean="0"/>
              <a:t>  </a:t>
            </a:r>
            <a:r>
              <a:rPr lang="es-ES_tradnl" sz="1600" dirty="0" err="1" smtClean="0"/>
              <a:t>of</a:t>
            </a:r>
            <a:r>
              <a:rPr lang="es-ES_tradnl" sz="1600" dirty="0" smtClean="0"/>
              <a:t> </a:t>
            </a:r>
            <a:r>
              <a:rPr lang="es-ES_tradnl" sz="1600" dirty="0" err="1" smtClean="0"/>
              <a:t>facts</a:t>
            </a:r>
            <a:endParaRPr lang="es-ES_tradnl" sz="1600" dirty="0" smtClean="0"/>
          </a:p>
          <a:p>
            <a:pPr marL="274320" lvl="1">
              <a:buClr>
                <a:schemeClr val="accent1"/>
              </a:buClr>
              <a:buSzPct val="85000"/>
              <a:buFont typeface="Wingdings 2"/>
              <a:buChar char=""/>
            </a:pPr>
            <a:r>
              <a:rPr lang="en-US" sz="1600" dirty="0" smtClean="0">
                <a:solidFill>
                  <a:srgbClr val="FF0000"/>
                </a:solidFill>
              </a:rPr>
              <a:t> Attitude –</a:t>
            </a:r>
            <a:r>
              <a:rPr lang="en-US" sz="1600" dirty="0" smtClean="0">
                <a:solidFill>
                  <a:schemeClr val="tx1"/>
                </a:solidFill>
              </a:rPr>
              <a:t> AAAI 2004 Spring Symposium on Attitude</a:t>
            </a:r>
          </a:p>
          <a:p>
            <a:pPr marL="548640" lvl="2">
              <a:buClr>
                <a:schemeClr val="accent1"/>
              </a:buClr>
              <a:buSzPct val="85000"/>
              <a:buFont typeface="Wingdings 2"/>
              <a:buChar char=""/>
            </a:pPr>
            <a:r>
              <a:rPr lang="en-US" i="1" dirty="0" smtClean="0">
                <a:solidFill>
                  <a:schemeClr val="tx1"/>
                </a:solidFill>
              </a:rPr>
              <a:t>“hypothetical construct that represents an individual's degree of like or dislike for something.” </a:t>
            </a:r>
            <a:r>
              <a:rPr lang="en-US" i="1" dirty="0" smtClean="0"/>
              <a:t>(</a:t>
            </a:r>
            <a:r>
              <a:rPr lang="en-US" i="1" dirty="0" err="1" smtClean="0"/>
              <a:t>Breckler</a:t>
            </a:r>
            <a:r>
              <a:rPr lang="en-US" i="1" dirty="0" smtClean="0"/>
              <a:t> and Wiggins, 1992</a:t>
            </a:r>
            <a:r>
              <a:rPr lang="en-US" dirty="0" smtClean="0"/>
              <a:t>) </a:t>
            </a:r>
            <a:endParaRPr lang="en-US" i="1" dirty="0" smtClean="0">
              <a:solidFill>
                <a:schemeClr val="tx1"/>
              </a:solidFill>
            </a:endParaRPr>
          </a:p>
          <a:p>
            <a:pPr marL="548640" lvl="2">
              <a:buClr>
                <a:schemeClr val="accent1"/>
              </a:buClr>
              <a:buSzPct val="85000"/>
              <a:buFont typeface="Wingdings 2"/>
              <a:buChar char=""/>
            </a:pPr>
            <a:r>
              <a:rPr lang="en-US" i="1" dirty="0" smtClean="0"/>
              <a:t>Attitude = {affect, judgment, appreciation}</a:t>
            </a:r>
          </a:p>
          <a:p>
            <a:pPr marL="548640" lvl="2">
              <a:buClr>
                <a:schemeClr val="accent1"/>
              </a:buClr>
              <a:buSzPct val="85000"/>
              <a:buFont typeface="Wingdings 2"/>
              <a:buChar char=""/>
            </a:pPr>
            <a:r>
              <a:rPr lang="en-US" i="1" dirty="0" smtClean="0"/>
              <a:t>Used for speaker/author “intentionality”</a:t>
            </a:r>
          </a:p>
          <a:p>
            <a:pPr marL="548640" lvl="2">
              <a:buClr>
                <a:schemeClr val="accent1"/>
              </a:buClr>
              <a:buSzPct val="85000"/>
              <a:buNone/>
            </a:pPr>
            <a:endParaRPr lang="en-US" i="1" dirty="0" smtClean="0"/>
          </a:p>
          <a:p>
            <a:pPr marL="548640" lvl="2">
              <a:buClr>
                <a:schemeClr val="accent1"/>
              </a:buClr>
              <a:buSzPct val="85000"/>
              <a:buFont typeface="Wingdings 2"/>
              <a:buChar char=""/>
            </a:pPr>
            <a:endParaRPr lang="en-US" i="1" dirty="0" smtClean="0">
              <a:solidFill>
                <a:schemeClr val="tx1"/>
              </a:solidFill>
            </a:endParaRPr>
          </a:p>
          <a:p>
            <a:pPr>
              <a:buNone/>
            </a:pPr>
            <a:endParaRPr lang="es-ES_tradnl" sz="2400" dirty="0" smtClean="0"/>
          </a:p>
          <a:p>
            <a:endParaRPr lang="es-ES" dirty="0"/>
          </a:p>
        </p:txBody>
      </p:sp>
    </p:spTree>
    <p:extLst>
      <p:ext uri="{BB962C8B-B14F-4D97-AF65-F5344CB8AC3E}">
        <p14:creationId xmlns:p14="http://schemas.microsoft.com/office/powerpoint/2010/main" xmlns="" val="26073678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412776"/>
            <a:ext cx="8534400" cy="758952"/>
          </a:xfrm>
        </p:spPr>
        <p:txBody>
          <a:bodyPr>
            <a:normAutofit fontScale="90000"/>
          </a:bodyPr>
          <a:lstStyle/>
          <a:p>
            <a:r>
              <a:rPr lang="es-ES" dirty="0" err="1" smtClean="0"/>
              <a:t>Tasks</a:t>
            </a:r>
            <a:r>
              <a:rPr lang="es-ES" dirty="0" smtClean="0"/>
              <a:t> and </a:t>
            </a:r>
            <a:r>
              <a:rPr lang="es-ES" dirty="0" err="1" smtClean="0"/>
              <a:t>concepts</a:t>
            </a:r>
            <a:r>
              <a:rPr lang="es-ES" dirty="0" smtClean="0"/>
              <a:t> </a:t>
            </a:r>
            <a:r>
              <a:rPr lang="es-ES" dirty="0" err="1" smtClean="0"/>
              <a:t>definition</a:t>
            </a:r>
            <a:r>
              <a:rPr lang="es-ES" dirty="0" smtClean="0"/>
              <a:t> (II) – </a:t>
            </a:r>
            <a:br>
              <a:rPr lang="es-ES" dirty="0" smtClean="0"/>
            </a:br>
            <a:r>
              <a:rPr lang="es-ES" dirty="0" err="1" smtClean="0"/>
              <a:t>Sentiment</a:t>
            </a:r>
            <a:r>
              <a:rPr lang="es-ES" dirty="0" smtClean="0"/>
              <a:t> </a:t>
            </a:r>
            <a:r>
              <a:rPr lang="es-ES" dirty="0" err="1" smtClean="0"/>
              <a:t>analysis</a:t>
            </a:r>
            <a:r>
              <a:rPr lang="es-ES" dirty="0" smtClean="0"/>
              <a:t> &amp; </a:t>
            </a:r>
            <a:r>
              <a:rPr lang="es-ES" dirty="0" err="1" smtClean="0"/>
              <a:t>Opinion</a:t>
            </a:r>
            <a:r>
              <a:rPr lang="es-ES" dirty="0" smtClean="0"/>
              <a:t> </a:t>
            </a:r>
            <a:r>
              <a:rPr lang="es-ES" dirty="0" err="1" smtClean="0"/>
              <a:t>mining</a:t>
            </a:r>
            <a:endParaRPr lang="es-ES" dirty="0"/>
          </a:p>
        </p:txBody>
      </p:sp>
      <p:sp>
        <p:nvSpPr>
          <p:cNvPr id="3" name="2 Marcador de contenido"/>
          <p:cNvSpPr>
            <a:spLocks noGrp="1"/>
          </p:cNvSpPr>
          <p:nvPr>
            <p:ph sz="quarter" idx="1"/>
          </p:nvPr>
        </p:nvSpPr>
        <p:spPr>
          <a:xfrm>
            <a:off x="301752" y="2708920"/>
            <a:ext cx="8842248" cy="3672408"/>
          </a:xfrm>
        </p:spPr>
        <p:txBody>
          <a:bodyPr>
            <a:normAutofit/>
          </a:bodyPr>
          <a:lstStyle/>
          <a:p>
            <a:pPr marL="274320" lvl="1">
              <a:buClr>
                <a:schemeClr val="accent1"/>
              </a:buClr>
              <a:buSzPct val="85000"/>
              <a:buNone/>
            </a:pPr>
            <a:r>
              <a:rPr lang="es-ES" sz="3600" i="1" dirty="0" smtClean="0">
                <a:solidFill>
                  <a:schemeClr val="tx1"/>
                </a:solidFill>
              </a:rPr>
              <a:t>  </a:t>
            </a:r>
            <a:endParaRPr lang="es-ES" sz="2000" i="1" dirty="0" smtClean="0">
              <a:solidFill>
                <a:schemeClr val="tx1"/>
              </a:solidFill>
            </a:endParaRPr>
          </a:p>
          <a:p>
            <a:pPr marL="274320" lvl="1">
              <a:buClr>
                <a:schemeClr val="accent1"/>
              </a:buClr>
              <a:buSzPct val="85000"/>
              <a:buFont typeface="Wingdings 2"/>
              <a:buChar char=""/>
            </a:pPr>
            <a:r>
              <a:rPr lang="es-ES" sz="2000" dirty="0" err="1" smtClean="0">
                <a:solidFill>
                  <a:schemeClr val="tx1"/>
                </a:solidFill>
              </a:rPr>
              <a:t>Different</a:t>
            </a:r>
            <a:r>
              <a:rPr lang="es-ES" sz="2000" dirty="0" smtClean="0">
                <a:solidFill>
                  <a:schemeClr val="tx1"/>
                </a:solidFill>
              </a:rPr>
              <a:t> </a:t>
            </a:r>
            <a:r>
              <a:rPr lang="es-ES" sz="2000" dirty="0" err="1" smtClean="0">
                <a:solidFill>
                  <a:schemeClr val="tx1"/>
                </a:solidFill>
              </a:rPr>
              <a:t>definitions</a:t>
            </a:r>
            <a:r>
              <a:rPr lang="es-ES" sz="2000" dirty="0" smtClean="0">
                <a:solidFill>
                  <a:schemeClr val="tx1"/>
                </a:solidFill>
              </a:rPr>
              <a:t> in </a:t>
            </a:r>
            <a:r>
              <a:rPr lang="es-ES" sz="2000" dirty="0" err="1" smtClean="0">
                <a:solidFill>
                  <a:schemeClr val="tx1"/>
                </a:solidFill>
              </a:rPr>
              <a:t>the</a:t>
            </a:r>
            <a:r>
              <a:rPr lang="es-ES" sz="2000" dirty="0" smtClean="0">
                <a:solidFill>
                  <a:schemeClr val="tx1"/>
                </a:solidFill>
              </a:rPr>
              <a:t> </a:t>
            </a:r>
            <a:r>
              <a:rPr lang="es-ES" sz="2000" dirty="0" err="1" smtClean="0">
                <a:solidFill>
                  <a:schemeClr val="tx1"/>
                </a:solidFill>
              </a:rPr>
              <a:t>literature</a:t>
            </a:r>
            <a:r>
              <a:rPr lang="es-ES" sz="2000" dirty="0" smtClean="0">
                <a:solidFill>
                  <a:schemeClr val="tx1"/>
                </a:solidFill>
              </a:rPr>
              <a:t> (</a:t>
            </a:r>
            <a:r>
              <a:rPr lang="es-ES" sz="2000" dirty="0" err="1" smtClean="0">
                <a:solidFill>
                  <a:schemeClr val="tx1"/>
                </a:solidFill>
              </a:rPr>
              <a:t>tasks</a:t>
            </a:r>
            <a:r>
              <a:rPr lang="es-ES" sz="2000" dirty="0" smtClean="0">
                <a:solidFill>
                  <a:schemeClr val="tx1"/>
                </a:solidFill>
              </a:rPr>
              <a:t>/</a:t>
            </a:r>
            <a:r>
              <a:rPr lang="es-ES" sz="2000" dirty="0" err="1" smtClean="0">
                <a:solidFill>
                  <a:schemeClr val="tx1"/>
                </a:solidFill>
              </a:rPr>
              <a:t>terms</a:t>
            </a:r>
            <a:r>
              <a:rPr lang="es-ES" sz="2000" dirty="0" smtClean="0">
                <a:solidFill>
                  <a:schemeClr val="tx1"/>
                </a:solidFill>
              </a:rPr>
              <a:t>)</a:t>
            </a:r>
          </a:p>
          <a:p>
            <a:pPr marL="548640" lvl="2">
              <a:buClr>
                <a:schemeClr val="accent1"/>
              </a:buClr>
              <a:buSzPct val="85000"/>
              <a:buFont typeface="Wingdings 2"/>
              <a:buChar char=""/>
            </a:pPr>
            <a:r>
              <a:rPr lang="es-ES" sz="1800" dirty="0" smtClean="0">
                <a:solidFill>
                  <a:schemeClr val="tx1"/>
                </a:solidFill>
              </a:rPr>
              <a:t> IE, IR, </a:t>
            </a:r>
            <a:r>
              <a:rPr lang="es-ES" sz="1800" dirty="0" err="1" smtClean="0">
                <a:solidFill>
                  <a:schemeClr val="tx1"/>
                </a:solidFill>
              </a:rPr>
              <a:t>classification</a:t>
            </a:r>
            <a:r>
              <a:rPr lang="es-ES" sz="1800" dirty="0" smtClean="0">
                <a:solidFill>
                  <a:schemeClr val="tx1"/>
                </a:solidFill>
              </a:rPr>
              <a:t> </a:t>
            </a:r>
            <a:r>
              <a:rPr lang="es-ES" sz="1800" dirty="0" err="1" smtClean="0">
                <a:solidFill>
                  <a:schemeClr val="tx1"/>
                </a:solidFill>
              </a:rPr>
              <a:t>tasks</a:t>
            </a:r>
            <a:endParaRPr lang="es-ES" sz="1800" dirty="0" smtClean="0">
              <a:solidFill>
                <a:schemeClr val="tx1"/>
              </a:solidFill>
            </a:endParaRPr>
          </a:p>
          <a:p>
            <a:pPr marL="274320" lvl="1">
              <a:buClr>
                <a:schemeClr val="accent1"/>
              </a:buClr>
              <a:buSzPct val="85000"/>
              <a:buFont typeface="Wingdings 2"/>
              <a:buChar char=""/>
            </a:pPr>
            <a:endParaRPr lang="es-ES" sz="2000" i="1" dirty="0" smtClean="0">
              <a:solidFill>
                <a:schemeClr val="tx1"/>
              </a:solidFill>
            </a:endParaRPr>
          </a:p>
          <a:p>
            <a:pPr marL="274320" lvl="1">
              <a:buClr>
                <a:schemeClr val="accent1"/>
              </a:buClr>
              <a:buSzPct val="85000"/>
              <a:buFont typeface="Wingdings 2"/>
              <a:buChar char=""/>
            </a:pPr>
            <a:r>
              <a:rPr lang="es-ES" sz="2000" i="1" dirty="0" smtClean="0">
                <a:solidFill>
                  <a:schemeClr val="tx1"/>
                </a:solidFill>
              </a:rPr>
              <a:t>“</a:t>
            </a:r>
            <a:r>
              <a:rPr lang="es-ES" sz="2000" i="1" dirty="0" err="1" smtClean="0">
                <a:solidFill>
                  <a:schemeClr val="tx1"/>
                </a:solidFill>
              </a:rPr>
              <a:t>Nowadays</a:t>
            </a:r>
            <a:r>
              <a:rPr lang="es-ES" sz="2000" i="1" dirty="0" smtClean="0">
                <a:solidFill>
                  <a:schemeClr val="tx1"/>
                </a:solidFill>
              </a:rPr>
              <a:t> </a:t>
            </a:r>
            <a:r>
              <a:rPr lang="es-ES" sz="2000" i="1" dirty="0" err="1" smtClean="0">
                <a:solidFill>
                  <a:schemeClr val="tx1"/>
                </a:solidFill>
              </a:rPr>
              <a:t>many</a:t>
            </a:r>
            <a:r>
              <a:rPr lang="es-ES" sz="2000" i="1" dirty="0" smtClean="0">
                <a:solidFill>
                  <a:schemeClr val="tx1"/>
                </a:solidFill>
              </a:rPr>
              <a:t> </a:t>
            </a:r>
            <a:r>
              <a:rPr lang="es-ES" sz="2000" i="1" dirty="0" err="1" smtClean="0">
                <a:solidFill>
                  <a:schemeClr val="tx1"/>
                </a:solidFill>
              </a:rPr>
              <a:t>construe</a:t>
            </a:r>
            <a:r>
              <a:rPr lang="es-ES" sz="2000" i="1" dirty="0" smtClean="0">
                <a:solidFill>
                  <a:schemeClr val="tx1"/>
                </a:solidFill>
              </a:rPr>
              <a:t> </a:t>
            </a:r>
            <a:r>
              <a:rPr lang="es-ES" sz="2000" i="1" dirty="0" err="1" smtClean="0">
                <a:solidFill>
                  <a:schemeClr val="tx1"/>
                </a:solidFill>
              </a:rPr>
              <a:t>the</a:t>
            </a:r>
            <a:r>
              <a:rPr lang="es-ES" sz="2000" i="1" dirty="0" smtClean="0">
                <a:solidFill>
                  <a:schemeClr val="tx1"/>
                </a:solidFill>
              </a:rPr>
              <a:t> </a:t>
            </a:r>
            <a:r>
              <a:rPr lang="es-ES" sz="2000" i="1" dirty="0" err="1" smtClean="0">
                <a:solidFill>
                  <a:schemeClr val="tx1"/>
                </a:solidFill>
              </a:rPr>
              <a:t>term</a:t>
            </a:r>
            <a:r>
              <a:rPr lang="es-ES" sz="2000" i="1" dirty="0" smtClean="0">
                <a:solidFill>
                  <a:schemeClr val="tx1"/>
                </a:solidFill>
              </a:rPr>
              <a:t> </a:t>
            </a:r>
            <a:r>
              <a:rPr lang="es-ES" sz="2000" i="1" dirty="0" err="1" smtClean="0">
                <a:solidFill>
                  <a:schemeClr val="tx1"/>
                </a:solidFill>
              </a:rPr>
              <a:t>sentiment</a:t>
            </a:r>
            <a:r>
              <a:rPr lang="es-ES" sz="2000" i="1" dirty="0" smtClean="0">
                <a:solidFill>
                  <a:schemeClr val="tx1"/>
                </a:solidFill>
              </a:rPr>
              <a:t> </a:t>
            </a:r>
            <a:r>
              <a:rPr lang="es-ES" sz="2000" i="1" dirty="0" err="1" smtClean="0">
                <a:solidFill>
                  <a:schemeClr val="tx1"/>
                </a:solidFill>
              </a:rPr>
              <a:t>analysis</a:t>
            </a:r>
            <a:r>
              <a:rPr lang="es-ES" sz="2000" i="1" dirty="0" smtClean="0">
                <a:solidFill>
                  <a:schemeClr val="tx1"/>
                </a:solidFill>
              </a:rPr>
              <a:t> more </a:t>
            </a:r>
            <a:r>
              <a:rPr lang="es-ES" sz="2000" i="1" dirty="0" err="1" smtClean="0">
                <a:solidFill>
                  <a:schemeClr val="tx1"/>
                </a:solidFill>
              </a:rPr>
              <a:t>broadly</a:t>
            </a:r>
            <a:r>
              <a:rPr lang="es-ES" sz="2000" i="1" dirty="0" smtClean="0">
                <a:solidFill>
                  <a:schemeClr val="tx1"/>
                </a:solidFill>
              </a:rPr>
              <a:t> </a:t>
            </a:r>
            <a:r>
              <a:rPr lang="es-ES" sz="2000" i="1" dirty="0" err="1" smtClean="0">
                <a:solidFill>
                  <a:schemeClr val="tx1"/>
                </a:solidFill>
              </a:rPr>
              <a:t>to</a:t>
            </a:r>
            <a:r>
              <a:rPr lang="es-ES" sz="2000" i="1" dirty="0" smtClean="0">
                <a:solidFill>
                  <a:schemeClr val="tx1"/>
                </a:solidFill>
              </a:rPr>
              <a:t> mean </a:t>
            </a:r>
            <a:r>
              <a:rPr lang="es-ES" sz="2000" i="1" dirty="0" err="1" smtClean="0">
                <a:solidFill>
                  <a:schemeClr val="tx1"/>
                </a:solidFill>
              </a:rPr>
              <a:t>the</a:t>
            </a:r>
            <a:r>
              <a:rPr lang="es-ES" sz="2000" i="1" dirty="0" smtClean="0">
                <a:solidFill>
                  <a:schemeClr val="tx1"/>
                </a:solidFill>
              </a:rPr>
              <a:t> </a:t>
            </a:r>
            <a:r>
              <a:rPr lang="es-ES" sz="2800" i="1" dirty="0" err="1" smtClean="0">
                <a:solidFill>
                  <a:srgbClr val="FF0000"/>
                </a:solidFill>
              </a:rPr>
              <a:t>computational</a:t>
            </a:r>
            <a:r>
              <a:rPr lang="es-ES" sz="2800" i="1" dirty="0" smtClean="0">
                <a:solidFill>
                  <a:srgbClr val="FF0000"/>
                </a:solidFill>
              </a:rPr>
              <a:t> </a:t>
            </a:r>
            <a:r>
              <a:rPr lang="es-ES" sz="2800" i="1" dirty="0" err="1" smtClean="0">
                <a:solidFill>
                  <a:srgbClr val="FF0000"/>
                </a:solidFill>
              </a:rPr>
              <a:t>treatment</a:t>
            </a:r>
            <a:r>
              <a:rPr lang="es-ES" sz="2800" i="1" dirty="0" smtClean="0">
                <a:solidFill>
                  <a:srgbClr val="FF0000"/>
                </a:solidFill>
              </a:rPr>
              <a:t> of </a:t>
            </a:r>
            <a:r>
              <a:rPr lang="es-ES" sz="2800" i="1" dirty="0" err="1" smtClean="0">
                <a:solidFill>
                  <a:srgbClr val="FF0000"/>
                </a:solidFill>
              </a:rPr>
              <a:t>opinion</a:t>
            </a:r>
            <a:r>
              <a:rPr lang="es-ES" sz="2800" i="1" dirty="0" smtClean="0">
                <a:solidFill>
                  <a:srgbClr val="FF0000"/>
                </a:solidFill>
              </a:rPr>
              <a:t>, </a:t>
            </a:r>
            <a:r>
              <a:rPr lang="es-ES" sz="2800" i="1" dirty="0" err="1" smtClean="0">
                <a:solidFill>
                  <a:srgbClr val="FF0000"/>
                </a:solidFill>
              </a:rPr>
              <a:t>sentiment</a:t>
            </a:r>
            <a:r>
              <a:rPr lang="es-ES" sz="2800" i="1" dirty="0" smtClean="0">
                <a:solidFill>
                  <a:srgbClr val="FF0000"/>
                </a:solidFill>
              </a:rPr>
              <a:t> and </a:t>
            </a:r>
            <a:r>
              <a:rPr lang="es-ES" sz="2800" i="1" dirty="0" err="1" smtClean="0">
                <a:solidFill>
                  <a:srgbClr val="FF0000"/>
                </a:solidFill>
              </a:rPr>
              <a:t>subjectivity</a:t>
            </a:r>
            <a:r>
              <a:rPr lang="es-ES" sz="2800" i="1" dirty="0" smtClean="0">
                <a:solidFill>
                  <a:schemeClr val="tx1"/>
                </a:solidFill>
              </a:rPr>
              <a:t> </a:t>
            </a:r>
            <a:r>
              <a:rPr lang="es-ES" sz="2000" i="1" dirty="0" smtClean="0">
                <a:solidFill>
                  <a:schemeClr val="tx1"/>
                </a:solidFill>
              </a:rPr>
              <a:t>in </a:t>
            </a:r>
            <a:r>
              <a:rPr lang="es-ES" sz="2000" i="1" dirty="0" err="1" smtClean="0">
                <a:solidFill>
                  <a:schemeClr val="tx1"/>
                </a:solidFill>
              </a:rPr>
              <a:t>text</a:t>
            </a:r>
            <a:r>
              <a:rPr lang="es-ES" sz="2000" i="1" dirty="0" smtClean="0">
                <a:solidFill>
                  <a:schemeClr val="tx1"/>
                </a:solidFill>
              </a:rPr>
              <a:t>.” (</a:t>
            </a:r>
            <a:r>
              <a:rPr lang="es-ES" sz="2000" i="1" dirty="0" err="1" smtClean="0">
                <a:solidFill>
                  <a:schemeClr val="tx1"/>
                </a:solidFill>
              </a:rPr>
              <a:t>Pang</a:t>
            </a:r>
            <a:r>
              <a:rPr lang="es-ES" sz="2000" i="1" dirty="0" smtClean="0">
                <a:solidFill>
                  <a:schemeClr val="tx1"/>
                </a:solidFill>
              </a:rPr>
              <a:t> and Lee, 2008)</a:t>
            </a:r>
          </a:p>
          <a:p>
            <a:pPr marL="274320" lvl="1">
              <a:buClr>
                <a:schemeClr val="accent1"/>
              </a:buClr>
              <a:buSzPct val="85000"/>
              <a:buFont typeface="Wingdings 2"/>
              <a:buChar char=""/>
            </a:pPr>
            <a:endParaRPr lang="es-ES" i="1" dirty="0" smtClean="0">
              <a:solidFill>
                <a:schemeClr val="tx1"/>
              </a:solidFill>
            </a:endParaRPr>
          </a:p>
          <a:p>
            <a:pPr marL="274320" lvl="1">
              <a:buClr>
                <a:schemeClr val="accent1"/>
              </a:buClr>
              <a:buSzPct val="85000"/>
              <a:buFont typeface="Wingdings 2"/>
              <a:buChar char=""/>
            </a:pPr>
            <a:r>
              <a:rPr lang="es-ES" sz="2000" b="1" dirty="0" err="1" smtClean="0">
                <a:solidFill>
                  <a:schemeClr val="tx1"/>
                </a:solidFill>
              </a:rPr>
              <a:t>Sentiment</a:t>
            </a:r>
            <a:r>
              <a:rPr lang="es-ES" sz="2000" b="1" dirty="0" smtClean="0">
                <a:solidFill>
                  <a:schemeClr val="tx1"/>
                </a:solidFill>
              </a:rPr>
              <a:t> ~ </a:t>
            </a:r>
            <a:r>
              <a:rPr lang="es-ES" sz="2000" b="1" dirty="0" err="1" smtClean="0">
                <a:solidFill>
                  <a:schemeClr val="tx1"/>
                </a:solidFill>
              </a:rPr>
              <a:t>Opinion</a:t>
            </a:r>
            <a:r>
              <a:rPr lang="es-ES" sz="2000" b="1" dirty="0" smtClean="0">
                <a:solidFill>
                  <a:schemeClr val="tx1"/>
                </a:solidFill>
              </a:rPr>
              <a:t> ~ </a:t>
            </a:r>
            <a:r>
              <a:rPr lang="es-ES" sz="2000" b="1" dirty="0" err="1" smtClean="0">
                <a:solidFill>
                  <a:schemeClr val="tx1"/>
                </a:solidFill>
              </a:rPr>
              <a:t>Subjectivity</a:t>
            </a:r>
            <a:r>
              <a:rPr lang="es-ES" sz="2000" dirty="0" smtClean="0">
                <a:solidFill>
                  <a:schemeClr val="tx1"/>
                </a:solidFill>
              </a:rPr>
              <a:t> </a:t>
            </a:r>
          </a:p>
          <a:p>
            <a:pPr marL="548640" lvl="2">
              <a:buClr>
                <a:schemeClr val="accent1"/>
              </a:buClr>
              <a:buSzPct val="85000"/>
              <a:buFont typeface="Wingdings 2"/>
              <a:buChar char=""/>
            </a:pPr>
            <a:r>
              <a:rPr lang="es-ES" sz="1800" i="1" dirty="0" err="1" smtClean="0"/>
              <a:t>Sentiment</a:t>
            </a:r>
            <a:r>
              <a:rPr lang="es-ES" sz="1800" i="1" dirty="0" smtClean="0"/>
              <a:t> </a:t>
            </a:r>
            <a:r>
              <a:rPr lang="es-ES" sz="1800" i="1" dirty="0" err="1" smtClean="0"/>
              <a:t>analysis</a:t>
            </a:r>
            <a:r>
              <a:rPr lang="es-ES" sz="1800" i="1" dirty="0" smtClean="0"/>
              <a:t> = </a:t>
            </a:r>
            <a:r>
              <a:rPr lang="es-ES" sz="1800" i="1" dirty="0" err="1" smtClean="0"/>
              <a:t>Opinion</a:t>
            </a:r>
            <a:r>
              <a:rPr lang="es-ES" sz="1800" i="1" dirty="0" smtClean="0"/>
              <a:t> </a:t>
            </a:r>
            <a:r>
              <a:rPr lang="es-ES" sz="1800" i="1" dirty="0" err="1" smtClean="0"/>
              <a:t>mining</a:t>
            </a:r>
            <a:r>
              <a:rPr lang="es-ES" sz="1800" i="1" dirty="0" smtClean="0"/>
              <a:t> = </a:t>
            </a:r>
            <a:r>
              <a:rPr lang="es-ES" sz="1800" i="1" dirty="0" err="1" smtClean="0"/>
              <a:t>Subj</a:t>
            </a:r>
            <a:r>
              <a:rPr lang="es-ES" sz="1800" i="1" dirty="0" smtClean="0"/>
              <a:t>. </a:t>
            </a:r>
            <a:r>
              <a:rPr lang="es-ES" sz="1800" i="1" dirty="0" err="1" smtClean="0"/>
              <a:t>analysis</a:t>
            </a:r>
            <a:endParaRPr lang="es-ES" sz="1800" i="1" dirty="0" smtClean="0"/>
          </a:p>
          <a:p>
            <a:pPr marL="548640" lvl="2">
              <a:buClr>
                <a:schemeClr val="accent1"/>
              </a:buClr>
              <a:buSzPct val="85000"/>
              <a:buFont typeface="Wingdings 2"/>
              <a:buChar char=""/>
            </a:pPr>
            <a:endParaRPr lang="es-ES" i="1" dirty="0">
              <a:solidFill>
                <a:schemeClr val="tx1"/>
              </a:solidFill>
            </a:endParaRPr>
          </a:p>
        </p:txBody>
      </p:sp>
    </p:spTree>
    <p:extLst>
      <p:ext uri="{BB962C8B-B14F-4D97-AF65-F5344CB8AC3E}">
        <p14:creationId xmlns:p14="http://schemas.microsoft.com/office/powerpoint/2010/main" xmlns="" val="108516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descr="http://faceriot.files.wordpress.com/2012/01/191001xcitefun-funny-cute-baby-face-1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1340768"/>
            <a:ext cx="3446084"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7948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96752"/>
            <a:ext cx="8496944" cy="428625"/>
          </a:xfrm>
        </p:spPr>
        <p:txBody>
          <a:bodyPr>
            <a:normAutofit fontScale="90000"/>
          </a:bodyPr>
          <a:lstStyle/>
          <a:p>
            <a:r>
              <a:rPr lang="es-ES" dirty="0" err="1" smtClean="0"/>
              <a:t>Tasks</a:t>
            </a:r>
            <a:r>
              <a:rPr lang="es-ES" dirty="0" smtClean="0"/>
              <a:t> and </a:t>
            </a:r>
            <a:r>
              <a:rPr lang="es-ES" dirty="0" err="1" smtClean="0"/>
              <a:t>concepts</a:t>
            </a:r>
            <a:r>
              <a:rPr lang="es-ES" dirty="0" smtClean="0"/>
              <a:t> </a:t>
            </a:r>
            <a:r>
              <a:rPr lang="es-ES" dirty="0" err="1" smtClean="0"/>
              <a:t>definition</a:t>
            </a:r>
            <a:r>
              <a:rPr lang="es-ES" dirty="0" smtClean="0"/>
              <a:t> (III) - </a:t>
            </a:r>
            <a:r>
              <a:rPr lang="es-ES" dirty="0" err="1" smtClean="0"/>
              <a:t>Proposal</a:t>
            </a:r>
            <a:r>
              <a:rPr lang="es-ES" dirty="0" smtClean="0"/>
              <a:t> </a:t>
            </a:r>
            <a:endParaRPr lang="es-ES" dirty="0"/>
          </a:p>
        </p:txBody>
      </p:sp>
      <p:pic>
        <p:nvPicPr>
          <p:cNvPr id="404483" name="Picture 3"/>
          <p:cNvPicPr>
            <a:picLocks noChangeAspect="1" noChangeArrowheads="1"/>
          </p:cNvPicPr>
          <p:nvPr/>
        </p:nvPicPr>
        <p:blipFill>
          <a:blip r:embed="rId3" cstate="print"/>
          <a:srcRect/>
          <a:stretch>
            <a:fillRect/>
          </a:stretch>
        </p:blipFill>
        <p:spPr bwMode="auto">
          <a:xfrm>
            <a:off x="3011246" y="2276872"/>
            <a:ext cx="3456383" cy="2556581"/>
          </a:xfrm>
          <a:prstGeom prst="rect">
            <a:avLst/>
          </a:prstGeom>
          <a:noFill/>
          <a:ln w="9525">
            <a:noFill/>
            <a:miter lim="800000"/>
            <a:headEnd/>
            <a:tailEnd/>
          </a:ln>
        </p:spPr>
      </p:pic>
      <p:sp>
        <p:nvSpPr>
          <p:cNvPr id="9" name="8 CuadroTexto"/>
          <p:cNvSpPr txBox="1"/>
          <p:nvPr/>
        </p:nvSpPr>
        <p:spPr>
          <a:xfrm>
            <a:off x="323528" y="5068634"/>
            <a:ext cx="8820472" cy="830997"/>
          </a:xfrm>
          <a:prstGeom prst="rect">
            <a:avLst/>
          </a:prstGeom>
          <a:noFill/>
        </p:spPr>
        <p:txBody>
          <a:bodyPr wrap="square" rtlCol="0">
            <a:spAutoFit/>
          </a:bodyPr>
          <a:lstStyle/>
          <a:p>
            <a:r>
              <a:rPr lang="en-US" sz="2000" b="1" i="1" dirty="0" smtClean="0">
                <a:solidFill>
                  <a:srgbClr val="FF0000"/>
                </a:solidFill>
              </a:rPr>
              <a:t>Opinion mining  = Sentiment analysis </a:t>
            </a:r>
            <a:r>
              <a:rPr lang="en-US" sz="2800" b="1" i="1" dirty="0" smtClean="0">
                <a:solidFill>
                  <a:srgbClr val="FF0000"/>
                </a:solidFill>
              </a:rPr>
              <a:t>≠ </a:t>
            </a:r>
            <a:r>
              <a:rPr lang="en-US" sz="2000" b="1" i="1" dirty="0" smtClean="0">
                <a:solidFill>
                  <a:srgbClr val="FF0000"/>
                </a:solidFill>
              </a:rPr>
              <a:t>Subjectivity analysis</a:t>
            </a:r>
            <a:endParaRPr lang="es-ES" sz="2000" b="1" i="1" dirty="0">
              <a:solidFill>
                <a:srgbClr val="FF0000"/>
              </a:solidFill>
            </a:endParaRPr>
          </a:p>
        </p:txBody>
      </p:sp>
      <p:sp>
        <p:nvSpPr>
          <p:cNvPr id="7" name="6 CuadroTexto"/>
          <p:cNvSpPr txBox="1"/>
          <p:nvPr/>
        </p:nvSpPr>
        <p:spPr>
          <a:xfrm>
            <a:off x="293198" y="1635913"/>
            <a:ext cx="8892480" cy="1631216"/>
          </a:xfrm>
          <a:prstGeom prst="rect">
            <a:avLst/>
          </a:prstGeom>
          <a:noFill/>
        </p:spPr>
        <p:txBody>
          <a:bodyPr wrap="square" rtlCol="0">
            <a:spAutoFit/>
          </a:bodyPr>
          <a:lstStyle/>
          <a:p>
            <a:pPr algn="ctr"/>
            <a:r>
              <a:rPr lang="en-US" sz="2400" dirty="0" smtClean="0"/>
              <a:t>De </a:t>
            </a:r>
            <a:r>
              <a:rPr lang="en-US" sz="2400" b="1" dirty="0" smtClean="0">
                <a:solidFill>
                  <a:srgbClr val="FF0000"/>
                </a:solidFill>
              </a:rPr>
              <a:t>Sentiment ≠ Opinion ≠ Subjectivity  </a:t>
            </a:r>
          </a:p>
          <a:p>
            <a:endParaRPr lang="es-ES" dirty="0"/>
          </a:p>
        </p:txBody>
      </p:sp>
    </p:spTree>
    <p:extLst>
      <p:ext uri="{BB962C8B-B14F-4D97-AF65-F5344CB8AC3E}">
        <p14:creationId xmlns:p14="http://schemas.microsoft.com/office/powerpoint/2010/main" xmlns="" val="18323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44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_tradnl" dirty="0" err="1" smtClean="0"/>
              <a:t>State</a:t>
            </a:r>
            <a:r>
              <a:rPr lang="es-ES_tradnl" dirty="0" smtClean="0"/>
              <a:t> of </a:t>
            </a:r>
            <a:r>
              <a:rPr lang="es-ES_tradnl" dirty="0" err="1" smtClean="0"/>
              <a:t>the</a:t>
            </a:r>
            <a:r>
              <a:rPr lang="es-ES_tradnl" dirty="0" smtClean="0"/>
              <a:t> art </a:t>
            </a:r>
          </a:p>
        </p:txBody>
      </p:sp>
      <p:sp>
        <p:nvSpPr>
          <p:cNvPr id="18435" name="Rectangle 3"/>
          <p:cNvSpPr>
            <a:spLocks noGrp="1" noChangeArrowheads="1"/>
          </p:cNvSpPr>
          <p:nvPr>
            <p:ph sz="quarter" idx="1"/>
          </p:nvPr>
        </p:nvSpPr>
        <p:spPr/>
        <p:txBody>
          <a:bodyPr>
            <a:normAutofit/>
          </a:bodyPr>
          <a:lstStyle/>
          <a:p>
            <a:pPr eaLnBrk="1" hangingPunct="1">
              <a:lnSpc>
                <a:spcPct val="90000"/>
              </a:lnSpc>
            </a:pPr>
            <a:r>
              <a:rPr lang="es-ES_tradnl" sz="2400" dirty="0" smtClean="0"/>
              <a:t>3 </a:t>
            </a:r>
            <a:r>
              <a:rPr lang="es-ES_tradnl" sz="2400" dirty="0" err="1" smtClean="0"/>
              <a:t>main</a:t>
            </a:r>
            <a:r>
              <a:rPr lang="es-ES_tradnl" sz="2400" dirty="0" smtClean="0"/>
              <a:t> </a:t>
            </a:r>
            <a:r>
              <a:rPr lang="es-ES_tradnl" sz="2400" dirty="0" err="1" smtClean="0"/>
              <a:t>research</a:t>
            </a:r>
            <a:r>
              <a:rPr lang="es-ES_tradnl" sz="2400" dirty="0" smtClean="0"/>
              <a:t> </a:t>
            </a:r>
            <a:r>
              <a:rPr lang="es-ES_tradnl" sz="2400" dirty="0" err="1" smtClean="0"/>
              <a:t>areas</a:t>
            </a:r>
            <a:r>
              <a:rPr lang="es-ES_tradnl" sz="2400" dirty="0" smtClean="0"/>
              <a:t> in SA:</a:t>
            </a:r>
          </a:p>
          <a:p>
            <a:pPr lvl="1" eaLnBrk="1" hangingPunct="1">
              <a:lnSpc>
                <a:spcPct val="90000"/>
              </a:lnSpc>
            </a:pPr>
            <a:r>
              <a:rPr lang="es-ES_tradnl" dirty="0" err="1" smtClean="0">
                <a:solidFill>
                  <a:srgbClr val="FF0000"/>
                </a:solidFill>
              </a:rPr>
              <a:t>Creation</a:t>
            </a:r>
            <a:r>
              <a:rPr lang="es-ES_tradnl" dirty="0" smtClean="0">
                <a:solidFill>
                  <a:srgbClr val="FF0000"/>
                </a:solidFill>
              </a:rPr>
              <a:t> of </a:t>
            </a:r>
            <a:r>
              <a:rPr lang="es-ES_tradnl" dirty="0" err="1" smtClean="0">
                <a:solidFill>
                  <a:srgbClr val="FF0000"/>
                </a:solidFill>
              </a:rPr>
              <a:t>resources</a:t>
            </a:r>
            <a:r>
              <a:rPr lang="es-ES_tradnl" dirty="0" smtClean="0">
                <a:solidFill>
                  <a:srgbClr val="FF0000"/>
                </a:solidFill>
              </a:rPr>
              <a:t> </a:t>
            </a:r>
          </a:p>
          <a:p>
            <a:pPr lvl="2">
              <a:lnSpc>
                <a:spcPct val="90000"/>
              </a:lnSpc>
            </a:pPr>
            <a:r>
              <a:rPr lang="es-ES_tradnl" sz="1800" dirty="0" smtClean="0"/>
              <a:t>Lexical </a:t>
            </a:r>
            <a:r>
              <a:rPr lang="es-ES_tradnl" sz="1800" dirty="0" err="1" smtClean="0"/>
              <a:t>resources</a:t>
            </a:r>
            <a:r>
              <a:rPr lang="es-ES_tradnl" sz="1800" dirty="0" smtClean="0"/>
              <a:t>, </a:t>
            </a:r>
            <a:r>
              <a:rPr lang="es-ES_tradnl" sz="1800" dirty="0" err="1" smtClean="0"/>
              <a:t>annotation</a:t>
            </a:r>
            <a:r>
              <a:rPr lang="es-ES_tradnl" sz="1800" dirty="0" smtClean="0"/>
              <a:t> </a:t>
            </a:r>
            <a:r>
              <a:rPr lang="es-ES_tradnl" sz="1800" dirty="0" err="1" smtClean="0"/>
              <a:t>schemas</a:t>
            </a:r>
            <a:r>
              <a:rPr lang="es-ES_tradnl" sz="1800" dirty="0" smtClean="0"/>
              <a:t>, </a:t>
            </a:r>
            <a:r>
              <a:rPr lang="es-ES_tradnl" sz="1800" dirty="0" err="1" smtClean="0"/>
              <a:t>corpora</a:t>
            </a:r>
            <a:endParaRPr lang="es-ES_tradnl" sz="1800" dirty="0" smtClean="0"/>
          </a:p>
          <a:p>
            <a:pPr marL="914400" lvl="2" indent="0">
              <a:lnSpc>
                <a:spcPct val="90000"/>
              </a:lnSpc>
              <a:buNone/>
            </a:pPr>
            <a:endParaRPr lang="es-ES_tradnl" sz="1800" dirty="0" smtClean="0"/>
          </a:p>
          <a:p>
            <a:pPr lvl="1" eaLnBrk="1" hangingPunct="1">
              <a:lnSpc>
                <a:spcPct val="90000"/>
              </a:lnSpc>
            </a:pPr>
            <a:r>
              <a:rPr lang="es-ES_tradnl" dirty="0" err="1" smtClean="0">
                <a:solidFill>
                  <a:srgbClr val="FF0000"/>
                </a:solidFill>
              </a:rPr>
              <a:t>Classification</a:t>
            </a:r>
            <a:r>
              <a:rPr lang="es-ES_tradnl" dirty="0" smtClean="0">
                <a:solidFill>
                  <a:srgbClr val="FF0000"/>
                </a:solidFill>
              </a:rPr>
              <a:t> of </a:t>
            </a:r>
            <a:r>
              <a:rPr lang="es-ES_tradnl" dirty="0" err="1" smtClean="0">
                <a:solidFill>
                  <a:srgbClr val="FF0000"/>
                </a:solidFill>
              </a:rPr>
              <a:t>text</a:t>
            </a:r>
            <a:r>
              <a:rPr lang="es-ES_tradnl" dirty="0" smtClean="0">
                <a:solidFill>
                  <a:srgbClr val="FF0000"/>
                </a:solidFill>
              </a:rPr>
              <a:t> </a:t>
            </a:r>
            <a:r>
              <a:rPr lang="es-ES_tradnl" dirty="0" smtClean="0"/>
              <a:t>(</a:t>
            </a:r>
            <a:r>
              <a:rPr lang="es-ES_tradnl" dirty="0" err="1" smtClean="0"/>
              <a:t>document, sentence, word</a:t>
            </a:r>
            <a:r>
              <a:rPr lang="es-ES_tradnl" dirty="0" smtClean="0"/>
              <a:t> </a:t>
            </a:r>
            <a:r>
              <a:rPr lang="es-ES_tradnl" dirty="0" err="1" smtClean="0"/>
              <a:t>level</a:t>
            </a:r>
            <a:r>
              <a:rPr lang="es-ES_tradnl" dirty="0" smtClean="0"/>
              <a:t>)</a:t>
            </a:r>
          </a:p>
          <a:p>
            <a:pPr lvl="2">
              <a:lnSpc>
                <a:spcPct val="90000"/>
              </a:lnSpc>
            </a:pPr>
            <a:r>
              <a:rPr lang="es-ES_tradnl" dirty="0" err="1" smtClean="0"/>
              <a:t>Lexicon-based</a:t>
            </a:r>
            <a:r>
              <a:rPr lang="es-ES_tradnl" dirty="0" smtClean="0"/>
              <a:t>,  rule-</a:t>
            </a:r>
            <a:r>
              <a:rPr lang="es-ES_tradnl" dirty="0" err="1" smtClean="0"/>
              <a:t>based</a:t>
            </a:r>
            <a:r>
              <a:rPr lang="es-ES_tradnl" dirty="0" smtClean="0"/>
              <a:t>, </a:t>
            </a:r>
            <a:r>
              <a:rPr lang="es-ES_tradnl" dirty="0" err="1" smtClean="0"/>
              <a:t>supervised</a:t>
            </a:r>
            <a:r>
              <a:rPr lang="es-ES_tradnl" dirty="0" smtClean="0"/>
              <a:t> </a:t>
            </a:r>
            <a:r>
              <a:rPr lang="es-ES_tradnl" dirty="0" err="1" smtClean="0"/>
              <a:t>methods</a:t>
            </a:r>
            <a:endParaRPr lang="es-ES_tradnl" dirty="0" smtClean="0"/>
          </a:p>
          <a:p>
            <a:pPr marL="914400" lvl="2" indent="0">
              <a:lnSpc>
                <a:spcPct val="90000"/>
              </a:lnSpc>
              <a:buNone/>
            </a:pPr>
            <a:endParaRPr lang="es-ES_tradnl" dirty="0" smtClean="0"/>
          </a:p>
          <a:p>
            <a:pPr lvl="1" eaLnBrk="1" hangingPunct="1">
              <a:lnSpc>
                <a:spcPct val="90000"/>
              </a:lnSpc>
            </a:pPr>
            <a:r>
              <a:rPr lang="es-ES_tradnl" dirty="0" err="1" smtClean="0">
                <a:solidFill>
                  <a:srgbClr val="FF0000"/>
                </a:solidFill>
              </a:rPr>
              <a:t>Opinion</a:t>
            </a:r>
            <a:r>
              <a:rPr lang="es-ES_tradnl" dirty="0" smtClean="0">
                <a:solidFill>
                  <a:srgbClr val="FF0000"/>
                </a:solidFill>
              </a:rPr>
              <a:t> </a:t>
            </a:r>
            <a:r>
              <a:rPr lang="es-ES_tradnl" dirty="0" err="1" smtClean="0">
                <a:solidFill>
                  <a:srgbClr val="FF0000"/>
                </a:solidFill>
              </a:rPr>
              <a:t>extraction</a:t>
            </a:r>
            <a:r>
              <a:rPr lang="es-ES_tradnl" dirty="0" smtClean="0">
                <a:solidFill>
                  <a:srgbClr val="FF0000"/>
                </a:solidFill>
              </a:rPr>
              <a:t> </a:t>
            </a:r>
            <a:r>
              <a:rPr lang="es-ES_tradnl" dirty="0" smtClean="0"/>
              <a:t>(</a:t>
            </a:r>
            <a:r>
              <a:rPr lang="es-ES_tradnl" dirty="0" err="1" smtClean="0"/>
              <a:t>opinion</a:t>
            </a:r>
            <a:r>
              <a:rPr lang="es-ES_tradnl" dirty="0" smtClean="0"/>
              <a:t>, plus </a:t>
            </a:r>
            <a:r>
              <a:rPr lang="es-ES_tradnl" dirty="0" err="1" smtClean="0"/>
              <a:t>source</a:t>
            </a:r>
            <a:r>
              <a:rPr lang="es-ES_tradnl" dirty="0" smtClean="0"/>
              <a:t> and target) </a:t>
            </a:r>
          </a:p>
          <a:p>
            <a:pPr lvl="2">
              <a:lnSpc>
                <a:spcPct val="90000"/>
              </a:lnSpc>
            </a:pPr>
            <a:r>
              <a:rPr lang="es-ES_tradnl" sz="1400" dirty="0" err="1" smtClean="0"/>
              <a:t>Rule</a:t>
            </a:r>
            <a:r>
              <a:rPr lang="es-ES_tradnl" sz="1400" dirty="0" smtClean="0"/>
              <a:t>-</a:t>
            </a:r>
            <a:r>
              <a:rPr lang="es-ES_tradnl" sz="1400" dirty="0" err="1" smtClean="0"/>
              <a:t>based, se</a:t>
            </a:r>
            <a:r>
              <a:rPr lang="es-ES_tradnl" sz="1400" dirty="0" smtClean="0"/>
              <a:t>mi-</a:t>
            </a:r>
            <a:r>
              <a:rPr lang="es-ES_tradnl" sz="1400" dirty="0" err="1" smtClean="0"/>
              <a:t>supervised/supervised</a:t>
            </a:r>
            <a:r>
              <a:rPr lang="es-ES_tradnl" sz="1400" dirty="0" smtClean="0"/>
              <a:t> </a:t>
            </a:r>
            <a:r>
              <a:rPr lang="es-ES_tradnl" sz="1400" dirty="0" err="1" smtClean="0"/>
              <a:t>methods</a:t>
            </a:r>
            <a:endParaRPr lang="es-ES_tradnl" sz="1400" dirty="0" smtClean="0"/>
          </a:p>
          <a:p>
            <a:pPr lvl="2" eaLnBrk="1" hangingPunct="1">
              <a:lnSpc>
                <a:spcPct val="90000"/>
              </a:lnSpc>
            </a:pPr>
            <a:endParaRPr lang="es-ES_tradnl" sz="2100" dirty="0" smtClean="0"/>
          </a:p>
          <a:p>
            <a:pPr eaLnBrk="1" hangingPunct="1">
              <a:lnSpc>
                <a:spcPct val="90000"/>
              </a:lnSpc>
              <a:buFont typeface="Wingdings" pitchFamily="2" charset="2"/>
              <a:buNone/>
            </a:pPr>
            <a:endParaRPr lang="es-ES_tradnl" sz="2800" dirty="0" smtClean="0"/>
          </a:p>
          <a:p>
            <a:pPr lvl="1" eaLnBrk="1" hangingPunct="1">
              <a:lnSpc>
                <a:spcPct val="90000"/>
              </a:lnSpc>
              <a:buFont typeface="Wingdings" pitchFamily="2" charset="2"/>
              <a:buNone/>
            </a:pPr>
            <a:endParaRPr lang="es-ES_tradnl" sz="2300" dirty="0" smtClean="0"/>
          </a:p>
        </p:txBody>
      </p:sp>
    </p:spTree>
    <p:extLst>
      <p:ext uri="{BB962C8B-B14F-4D97-AF65-F5344CB8AC3E}">
        <p14:creationId xmlns:p14="http://schemas.microsoft.com/office/powerpoint/2010/main" xmlns="" val="42758041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ES_tradnl" smtClean="0"/>
              <a:t>Main research areas (I)</a:t>
            </a:r>
          </a:p>
        </p:txBody>
      </p:sp>
      <p:sp>
        <p:nvSpPr>
          <p:cNvPr id="19459" name="Rectangle 3"/>
          <p:cNvSpPr>
            <a:spLocks noGrp="1" noChangeArrowheads="1"/>
          </p:cNvSpPr>
          <p:nvPr>
            <p:ph idx="1"/>
          </p:nvPr>
        </p:nvSpPr>
        <p:spPr/>
        <p:txBody>
          <a:bodyPr/>
          <a:lstStyle/>
          <a:p>
            <a:pPr marL="609600" indent="-609600" eaLnBrk="1" hangingPunct="1">
              <a:buFont typeface="Wingdings" pitchFamily="2" charset="2"/>
              <a:buAutoNum type="arabicPeriod"/>
            </a:pPr>
            <a:r>
              <a:rPr lang="es-ES_tradnl" dirty="0" err="1" smtClean="0"/>
              <a:t>Creation</a:t>
            </a:r>
            <a:r>
              <a:rPr lang="es-ES_tradnl" dirty="0" smtClean="0"/>
              <a:t> of </a:t>
            </a:r>
            <a:r>
              <a:rPr lang="es-ES_tradnl" dirty="0" err="1" smtClean="0">
                <a:solidFill>
                  <a:srgbClr val="FF0000"/>
                </a:solidFill>
              </a:rPr>
              <a:t>resources</a:t>
            </a:r>
            <a:r>
              <a:rPr lang="es-ES_tradnl" dirty="0" smtClean="0"/>
              <a:t>:</a:t>
            </a:r>
          </a:p>
          <a:p>
            <a:pPr marL="971550" lvl="1" indent="-514350" eaLnBrk="1" hangingPunct="1"/>
            <a:r>
              <a:rPr lang="es-ES_tradnl" dirty="0" smtClean="0"/>
              <a:t>Lexical </a:t>
            </a:r>
            <a:r>
              <a:rPr lang="es-ES_tradnl" dirty="0" err="1" smtClean="0"/>
              <a:t>resources</a:t>
            </a:r>
            <a:r>
              <a:rPr lang="es-ES_tradnl" dirty="0" smtClean="0"/>
              <a:t> </a:t>
            </a:r>
            <a:r>
              <a:rPr lang="es-ES_tradnl" dirty="0" err="1" smtClean="0"/>
              <a:t>for</a:t>
            </a:r>
            <a:r>
              <a:rPr lang="es-ES_tradnl" dirty="0" smtClean="0"/>
              <a:t> </a:t>
            </a:r>
            <a:r>
              <a:rPr lang="es-ES_tradnl" dirty="0" err="1" smtClean="0"/>
              <a:t>subjectivity</a:t>
            </a:r>
            <a:r>
              <a:rPr lang="es-ES_tradnl" dirty="0" smtClean="0"/>
              <a:t>/</a:t>
            </a:r>
            <a:r>
              <a:rPr lang="es-ES_tradnl" dirty="0" err="1" smtClean="0"/>
              <a:t>polarity</a:t>
            </a:r>
            <a:r>
              <a:rPr lang="es-ES_tradnl" dirty="0" smtClean="0"/>
              <a:t> (</a:t>
            </a:r>
            <a:r>
              <a:rPr lang="es-ES_tradnl" dirty="0" err="1" smtClean="0"/>
              <a:t>subjectivity</a:t>
            </a:r>
            <a:r>
              <a:rPr lang="es-ES_tradnl" dirty="0" smtClean="0"/>
              <a:t>, </a:t>
            </a:r>
            <a:r>
              <a:rPr lang="es-ES_tradnl" dirty="0" err="1" smtClean="0"/>
              <a:t>orientation</a:t>
            </a:r>
            <a:r>
              <a:rPr lang="es-ES_tradnl" dirty="0" smtClean="0"/>
              <a:t>, </a:t>
            </a:r>
            <a:r>
              <a:rPr lang="es-ES_tradnl" dirty="0" err="1" smtClean="0"/>
              <a:t>strength</a:t>
            </a:r>
            <a:r>
              <a:rPr lang="es-ES_tradnl" dirty="0" smtClean="0"/>
              <a:t>)</a:t>
            </a:r>
          </a:p>
          <a:p>
            <a:pPr marL="971550" lvl="1" indent="-514350" eaLnBrk="1" hangingPunct="1"/>
            <a:r>
              <a:rPr lang="es-ES_tradnl" dirty="0" err="1" smtClean="0"/>
              <a:t>Annotation</a:t>
            </a:r>
            <a:r>
              <a:rPr lang="es-ES_tradnl" dirty="0" smtClean="0"/>
              <a:t> </a:t>
            </a:r>
            <a:r>
              <a:rPr lang="es-ES_tradnl" dirty="0" err="1" smtClean="0"/>
              <a:t>schemes</a:t>
            </a:r>
            <a:r>
              <a:rPr lang="es-ES_tradnl" dirty="0" smtClean="0"/>
              <a:t> </a:t>
            </a:r>
            <a:r>
              <a:rPr lang="es-ES_tradnl" dirty="0" err="1" smtClean="0"/>
              <a:t>appropriate</a:t>
            </a:r>
            <a:r>
              <a:rPr lang="es-ES_tradnl" dirty="0" smtClean="0"/>
              <a:t> </a:t>
            </a:r>
            <a:r>
              <a:rPr lang="es-ES_tradnl" dirty="0" err="1" smtClean="0"/>
              <a:t>to</a:t>
            </a:r>
            <a:r>
              <a:rPr lang="es-ES_tradnl" dirty="0" smtClean="0"/>
              <a:t> </a:t>
            </a:r>
            <a:r>
              <a:rPr lang="es-ES_tradnl" dirty="0" err="1" smtClean="0"/>
              <a:t>each</a:t>
            </a:r>
            <a:r>
              <a:rPr lang="es-ES_tradnl" dirty="0" smtClean="0"/>
              <a:t> textual </a:t>
            </a:r>
            <a:r>
              <a:rPr lang="es-ES_tradnl" dirty="0" err="1" smtClean="0"/>
              <a:t>genre</a:t>
            </a:r>
            <a:r>
              <a:rPr lang="es-ES_tradnl" dirty="0" smtClean="0"/>
              <a:t> (</a:t>
            </a:r>
            <a:r>
              <a:rPr lang="es-ES_tradnl" dirty="0" err="1" smtClean="0"/>
              <a:t>news</a:t>
            </a:r>
            <a:r>
              <a:rPr lang="es-ES_tradnl" dirty="0" smtClean="0"/>
              <a:t>/blogs/</a:t>
            </a:r>
            <a:r>
              <a:rPr lang="es-ES_tradnl" dirty="0" err="1" smtClean="0"/>
              <a:t>product</a:t>
            </a:r>
            <a:r>
              <a:rPr lang="es-ES_tradnl" dirty="0" smtClean="0"/>
              <a:t> </a:t>
            </a:r>
            <a:r>
              <a:rPr lang="es-ES_tradnl" dirty="0" err="1" smtClean="0"/>
              <a:t>reviews</a:t>
            </a:r>
            <a:r>
              <a:rPr lang="es-ES_tradnl" dirty="0" smtClean="0"/>
              <a:t>)</a:t>
            </a:r>
          </a:p>
          <a:p>
            <a:pPr marL="971550" lvl="1" indent="-514350" eaLnBrk="1" hangingPunct="1"/>
            <a:r>
              <a:rPr lang="es-ES_tradnl" dirty="0" err="1" smtClean="0"/>
              <a:t>Corpora</a:t>
            </a:r>
            <a:r>
              <a:rPr lang="es-ES_tradnl" dirty="0" smtClean="0"/>
              <a:t> </a:t>
            </a:r>
            <a:r>
              <a:rPr lang="es-ES_tradnl" dirty="0" err="1" smtClean="0"/>
              <a:t>labeling</a:t>
            </a:r>
            <a:r>
              <a:rPr lang="es-ES_tradnl" dirty="0" smtClean="0"/>
              <a:t> </a:t>
            </a:r>
            <a:r>
              <a:rPr lang="es-ES_tradnl" dirty="0" err="1" smtClean="0"/>
              <a:t>for</a:t>
            </a:r>
            <a:r>
              <a:rPr lang="es-ES_tradnl" dirty="0" smtClean="0"/>
              <a:t> training and </a:t>
            </a:r>
            <a:r>
              <a:rPr lang="es-ES_tradnl" dirty="0" err="1" smtClean="0"/>
              <a:t>evaluation</a:t>
            </a:r>
            <a:endParaRPr lang="es-ES_tradnl" dirty="0" smtClean="0"/>
          </a:p>
          <a:p>
            <a:pPr marL="1352550" lvl="2" indent="-438150" eaLnBrk="1" hangingPunct="1"/>
            <a:r>
              <a:rPr lang="es-ES_tradnl" dirty="0" err="1" smtClean="0"/>
              <a:t>Some</a:t>
            </a:r>
            <a:r>
              <a:rPr lang="es-ES_tradnl" dirty="0" smtClean="0"/>
              <a:t> </a:t>
            </a:r>
            <a:r>
              <a:rPr lang="es-ES_tradnl" dirty="0" err="1" smtClean="0"/>
              <a:t>approaches</a:t>
            </a:r>
            <a:r>
              <a:rPr lang="es-ES_tradnl" dirty="0" smtClean="0"/>
              <a:t> use as </a:t>
            </a:r>
            <a:r>
              <a:rPr lang="es-ES_tradnl" dirty="0" err="1" smtClean="0"/>
              <a:t>gold</a:t>
            </a:r>
            <a:r>
              <a:rPr lang="es-ES_tradnl" dirty="0" smtClean="0"/>
              <a:t> </a:t>
            </a:r>
            <a:r>
              <a:rPr lang="es-ES_tradnl" dirty="0" err="1" smtClean="0"/>
              <a:t>standard</a:t>
            </a:r>
            <a:r>
              <a:rPr lang="es-ES_tradnl" dirty="0" smtClean="0"/>
              <a:t> </a:t>
            </a:r>
            <a:r>
              <a:rPr lang="es-ES_tradnl" dirty="0" err="1" smtClean="0"/>
              <a:t>already</a:t>
            </a:r>
            <a:r>
              <a:rPr lang="es-ES_tradnl" dirty="0" smtClean="0"/>
              <a:t> </a:t>
            </a:r>
            <a:r>
              <a:rPr lang="es-ES_tradnl" dirty="0" err="1" smtClean="0"/>
              <a:t>punctuated</a:t>
            </a:r>
            <a:r>
              <a:rPr lang="es-ES_tradnl" dirty="0" smtClean="0"/>
              <a:t> </a:t>
            </a:r>
            <a:r>
              <a:rPr lang="es-ES_tradnl" dirty="0" err="1" smtClean="0"/>
              <a:t>reviews</a:t>
            </a:r>
            <a:r>
              <a:rPr lang="es-ES_tradnl" dirty="0" smtClean="0"/>
              <a:t> (</a:t>
            </a:r>
            <a:r>
              <a:rPr lang="es-ES_tradnl" dirty="0" err="1" smtClean="0"/>
              <a:t>stars</a:t>
            </a:r>
            <a:r>
              <a:rPr lang="es-ES_tradnl" dirty="0" smtClean="0"/>
              <a:t>)</a:t>
            </a:r>
          </a:p>
        </p:txBody>
      </p:sp>
    </p:spTree>
    <p:extLst>
      <p:ext uri="{BB962C8B-B14F-4D97-AF65-F5344CB8AC3E}">
        <p14:creationId xmlns:p14="http://schemas.microsoft.com/office/powerpoint/2010/main" xmlns="" val="3043670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1196752"/>
            <a:ext cx="8229600" cy="576064"/>
          </a:xfrm>
        </p:spPr>
        <p:txBody>
          <a:bodyPr/>
          <a:lstStyle/>
          <a:p>
            <a:pPr eaLnBrk="1" hangingPunct="1"/>
            <a:r>
              <a:rPr lang="es-ES_tradnl" dirty="0" err="1" smtClean="0"/>
              <a:t>Methods</a:t>
            </a:r>
            <a:r>
              <a:rPr lang="es-ES_tradnl" dirty="0" smtClean="0"/>
              <a:t> to </a:t>
            </a:r>
            <a:r>
              <a:rPr lang="es-ES_tradnl" dirty="0" err="1" smtClean="0"/>
              <a:t>create</a:t>
            </a:r>
            <a:r>
              <a:rPr lang="es-ES_tradnl" dirty="0" smtClean="0"/>
              <a:t> </a:t>
            </a:r>
            <a:r>
              <a:rPr lang="es-ES_tradnl" dirty="0" err="1" smtClean="0"/>
              <a:t>lexicons</a:t>
            </a:r>
            <a:r>
              <a:rPr lang="es-ES_tradnl" dirty="0" smtClean="0"/>
              <a:t> </a:t>
            </a:r>
            <a:r>
              <a:rPr lang="es-ES_tradnl" dirty="0" err="1" smtClean="0"/>
              <a:t>for</a:t>
            </a:r>
            <a:r>
              <a:rPr lang="es-ES_tradnl" dirty="0" smtClean="0"/>
              <a:t> SA (I)</a:t>
            </a:r>
          </a:p>
        </p:txBody>
      </p:sp>
      <p:sp>
        <p:nvSpPr>
          <p:cNvPr id="20483" name="Rectangle 3"/>
          <p:cNvSpPr>
            <a:spLocks noGrp="1" noChangeArrowheads="1"/>
          </p:cNvSpPr>
          <p:nvPr>
            <p:ph idx="1"/>
          </p:nvPr>
        </p:nvSpPr>
        <p:spPr>
          <a:xfrm>
            <a:off x="467544" y="1937976"/>
            <a:ext cx="8435975" cy="4924425"/>
          </a:xfrm>
        </p:spPr>
        <p:txBody>
          <a:bodyPr/>
          <a:lstStyle/>
          <a:p>
            <a:pPr>
              <a:lnSpc>
                <a:spcPct val="80000"/>
              </a:lnSpc>
            </a:pPr>
            <a:r>
              <a:rPr lang="es-ES_tradnl" dirty="0" err="1"/>
              <a:t>Study</a:t>
            </a:r>
            <a:r>
              <a:rPr lang="es-ES_tradnl" dirty="0"/>
              <a:t> </a:t>
            </a:r>
            <a:r>
              <a:rPr lang="es-ES_tradnl" dirty="0" err="1"/>
              <a:t>by</a:t>
            </a:r>
            <a:r>
              <a:rPr lang="es-ES_tradnl" dirty="0"/>
              <a:t> </a:t>
            </a:r>
            <a:r>
              <a:rPr lang="es-ES_tradnl" dirty="0" err="1"/>
              <a:t>Pang</a:t>
            </a:r>
            <a:r>
              <a:rPr lang="es-ES_tradnl" dirty="0"/>
              <a:t> et al. (2006) - </a:t>
            </a:r>
            <a:r>
              <a:rPr lang="es-ES_tradnl" dirty="0" err="1"/>
              <a:t>choose</a:t>
            </a:r>
            <a:r>
              <a:rPr lang="es-ES_tradnl" dirty="0"/>
              <a:t> </a:t>
            </a:r>
            <a:r>
              <a:rPr lang="es-ES_tradnl" dirty="0" err="1"/>
              <a:t>right</a:t>
            </a:r>
            <a:r>
              <a:rPr lang="es-ES_tradnl" dirty="0"/>
              <a:t> 10 </a:t>
            </a:r>
            <a:r>
              <a:rPr lang="es-ES_tradnl" dirty="0" err="1"/>
              <a:t>polarity</a:t>
            </a:r>
            <a:r>
              <a:rPr lang="es-ES_tradnl" dirty="0"/>
              <a:t> </a:t>
            </a:r>
            <a:r>
              <a:rPr lang="es-ES_tradnl" dirty="0" err="1"/>
              <a:t>keywords</a:t>
            </a:r>
            <a:r>
              <a:rPr lang="es-ES_tradnl" dirty="0"/>
              <a:t> of a </a:t>
            </a:r>
            <a:r>
              <a:rPr lang="es-ES_tradnl" dirty="0" err="1"/>
              <a:t>text</a:t>
            </a:r>
            <a:r>
              <a:rPr lang="es-ES_tradnl" dirty="0"/>
              <a:t> –&gt; A=60%</a:t>
            </a:r>
          </a:p>
          <a:p>
            <a:pPr>
              <a:lnSpc>
                <a:spcPct val="80000"/>
              </a:lnSpc>
            </a:pPr>
            <a:endParaRPr lang="es-ES_tradnl" dirty="0"/>
          </a:p>
          <a:p>
            <a:pPr eaLnBrk="1" hangingPunct="1">
              <a:lnSpc>
                <a:spcPct val="80000"/>
              </a:lnSpc>
            </a:pPr>
            <a:r>
              <a:rPr lang="es-ES_tradnl" dirty="0" err="1"/>
              <a:t>Seed</a:t>
            </a:r>
            <a:r>
              <a:rPr lang="es-ES_tradnl" dirty="0"/>
              <a:t> </a:t>
            </a:r>
            <a:r>
              <a:rPr lang="es-ES_tradnl" dirty="0" err="1"/>
              <a:t>adjectives</a:t>
            </a:r>
            <a:r>
              <a:rPr lang="es-ES_tradnl" dirty="0"/>
              <a:t> – </a:t>
            </a:r>
            <a:r>
              <a:rPr lang="es-ES_tradnl" dirty="0" err="1"/>
              <a:t>apply</a:t>
            </a:r>
            <a:r>
              <a:rPr lang="es-ES_tradnl" dirty="0"/>
              <a:t> </a:t>
            </a:r>
            <a:r>
              <a:rPr lang="es-ES_tradnl" dirty="0" err="1"/>
              <a:t>synonymy</a:t>
            </a:r>
            <a:r>
              <a:rPr lang="es-ES_tradnl" dirty="0"/>
              <a:t> and </a:t>
            </a:r>
            <a:r>
              <a:rPr lang="es-ES_tradnl" dirty="0" err="1"/>
              <a:t>antonymy</a:t>
            </a:r>
            <a:r>
              <a:rPr lang="es-ES_tradnl" dirty="0"/>
              <a:t> in WN (</a:t>
            </a:r>
            <a:r>
              <a:rPr lang="es-ES_tradnl" dirty="0" err="1"/>
              <a:t>Hu</a:t>
            </a:r>
            <a:r>
              <a:rPr lang="es-ES_tradnl" dirty="0"/>
              <a:t> &amp;</a:t>
            </a:r>
            <a:r>
              <a:rPr lang="es-ES_tradnl" dirty="0" err="1"/>
              <a:t>Liu</a:t>
            </a:r>
            <a:r>
              <a:rPr lang="es-ES_tradnl" dirty="0"/>
              <a:t>, 04)</a:t>
            </a:r>
          </a:p>
          <a:p>
            <a:pPr marL="0" indent="0" eaLnBrk="1" hangingPunct="1">
              <a:lnSpc>
                <a:spcPct val="80000"/>
              </a:lnSpc>
              <a:buNone/>
            </a:pPr>
            <a:endParaRPr lang="es-ES_tradnl" dirty="0"/>
          </a:p>
          <a:p>
            <a:pPr eaLnBrk="1" hangingPunct="1">
              <a:lnSpc>
                <a:spcPct val="80000"/>
              </a:lnSpc>
            </a:pPr>
            <a:r>
              <a:rPr lang="es-ES_tradnl" dirty="0" err="1"/>
              <a:t>Seed</a:t>
            </a:r>
            <a:r>
              <a:rPr lang="es-ES_tradnl" dirty="0"/>
              <a:t> </a:t>
            </a:r>
            <a:r>
              <a:rPr lang="es-ES_tradnl" dirty="0" err="1"/>
              <a:t>adjectives</a:t>
            </a:r>
            <a:r>
              <a:rPr lang="es-ES_tradnl" dirty="0"/>
              <a:t> – use </a:t>
            </a:r>
            <a:r>
              <a:rPr lang="es-ES_tradnl" dirty="0" err="1"/>
              <a:t>conjunctions</a:t>
            </a:r>
            <a:r>
              <a:rPr lang="es-ES_tradnl" dirty="0"/>
              <a:t>/</a:t>
            </a:r>
            <a:r>
              <a:rPr lang="es-ES_tradnl" dirty="0" err="1"/>
              <a:t>disjunctions</a:t>
            </a:r>
            <a:r>
              <a:rPr lang="es-ES_tradnl" dirty="0"/>
              <a:t> </a:t>
            </a:r>
            <a:r>
              <a:rPr lang="es-ES_tradnl" dirty="0" err="1"/>
              <a:t>to</a:t>
            </a:r>
            <a:r>
              <a:rPr lang="es-ES_tradnl" dirty="0"/>
              <a:t> deduce </a:t>
            </a:r>
            <a:r>
              <a:rPr lang="es-ES_tradnl" dirty="0" err="1"/>
              <a:t>orientation</a:t>
            </a:r>
            <a:r>
              <a:rPr lang="es-ES_tradnl" dirty="0"/>
              <a:t> of new </a:t>
            </a:r>
            <a:r>
              <a:rPr lang="es-ES_tradnl" dirty="0" err="1"/>
              <a:t>words</a:t>
            </a:r>
            <a:r>
              <a:rPr lang="es-ES_tradnl" dirty="0"/>
              <a:t> &amp; min-</a:t>
            </a:r>
            <a:r>
              <a:rPr lang="es-ES_tradnl" dirty="0" err="1"/>
              <a:t>cut</a:t>
            </a:r>
            <a:r>
              <a:rPr lang="es-ES_tradnl" dirty="0"/>
              <a:t> </a:t>
            </a:r>
            <a:r>
              <a:rPr lang="es-ES_tradnl" dirty="0" err="1"/>
              <a:t>graphs</a:t>
            </a:r>
            <a:r>
              <a:rPr lang="es-ES_tradnl" dirty="0"/>
              <a:t> (</a:t>
            </a:r>
            <a:r>
              <a:rPr lang="es-ES_tradnl" dirty="0" err="1"/>
              <a:t>Pang</a:t>
            </a:r>
            <a:r>
              <a:rPr lang="es-ES_tradnl" dirty="0"/>
              <a:t> &amp; Lee, ’02; </a:t>
            </a:r>
            <a:r>
              <a:rPr lang="es-ES_tradnl" dirty="0" err="1"/>
              <a:t>Hatzivassiloglou</a:t>
            </a:r>
            <a:r>
              <a:rPr lang="es-ES_tradnl" dirty="0"/>
              <a:t> &amp; </a:t>
            </a:r>
            <a:r>
              <a:rPr lang="es-ES_tradnl" dirty="0" err="1"/>
              <a:t>McKeown</a:t>
            </a:r>
            <a:r>
              <a:rPr lang="es-ES_tradnl" dirty="0"/>
              <a:t>, ‘97).</a:t>
            </a:r>
          </a:p>
          <a:p>
            <a:pPr eaLnBrk="1" hangingPunct="1">
              <a:lnSpc>
                <a:spcPct val="80000"/>
              </a:lnSpc>
            </a:pPr>
            <a:endParaRPr lang="es-ES_tradnl" sz="2200" dirty="0" smtClean="0"/>
          </a:p>
          <a:p>
            <a:pPr eaLnBrk="1" hangingPunct="1">
              <a:lnSpc>
                <a:spcPct val="80000"/>
              </a:lnSpc>
            </a:pPr>
            <a:endParaRPr lang="es-ES_tradnl" sz="2200" dirty="0" smtClean="0"/>
          </a:p>
        </p:txBody>
      </p:sp>
    </p:spTree>
    <p:extLst>
      <p:ext uri="{BB962C8B-B14F-4D97-AF65-F5344CB8AC3E}">
        <p14:creationId xmlns:p14="http://schemas.microsoft.com/office/powerpoint/2010/main" xmlns="" val="10795532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1196752"/>
            <a:ext cx="8229600" cy="576064"/>
          </a:xfrm>
        </p:spPr>
        <p:txBody>
          <a:bodyPr/>
          <a:lstStyle/>
          <a:p>
            <a:r>
              <a:rPr lang="es-ES_tradnl" dirty="0" err="1"/>
              <a:t>Methods</a:t>
            </a:r>
            <a:r>
              <a:rPr lang="es-ES_tradnl" dirty="0"/>
              <a:t> to </a:t>
            </a:r>
            <a:r>
              <a:rPr lang="es-ES_tradnl" dirty="0" err="1"/>
              <a:t>create</a:t>
            </a:r>
            <a:r>
              <a:rPr lang="es-ES_tradnl" dirty="0"/>
              <a:t> </a:t>
            </a:r>
            <a:r>
              <a:rPr lang="es-ES_tradnl" dirty="0" err="1"/>
              <a:t>lexicons</a:t>
            </a:r>
            <a:r>
              <a:rPr lang="es-ES_tradnl" dirty="0"/>
              <a:t> </a:t>
            </a:r>
            <a:r>
              <a:rPr lang="es-ES_tradnl" dirty="0" err="1"/>
              <a:t>for</a:t>
            </a:r>
            <a:r>
              <a:rPr lang="es-ES_tradnl" dirty="0"/>
              <a:t> </a:t>
            </a:r>
            <a:r>
              <a:rPr lang="es-ES_tradnl" dirty="0" smtClean="0"/>
              <a:t>SA (II)</a:t>
            </a:r>
          </a:p>
        </p:txBody>
      </p:sp>
      <p:sp>
        <p:nvSpPr>
          <p:cNvPr id="20483" name="Rectangle 3"/>
          <p:cNvSpPr>
            <a:spLocks noGrp="1" noChangeArrowheads="1"/>
          </p:cNvSpPr>
          <p:nvPr>
            <p:ph idx="1"/>
          </p:nvPr>
        </p:nvSpPr>
        <p:spPr>
          <a:xfrm>
            <a:off x="467544" y="1772816"/>
            <a:ext cx="8435975" cy="4924425"/>
          </a:xfrm>
        </p:spPr>
        <p:txBody>
          <a:bodyPr/>
          <a:lstStyle/>
          <a:p>
            <a:pPr>
              <a:lnSpc>
                <a:spcPct val="80000"/>
              </a:lnSpc>
            </a:pPr>
            <a:r>
              <a:rPr lang="es-ES_tradnl" dirty="0" err="1"/>
              <a:t>Terms</a:t>
            </a:r>
            <a:r>
              <a:rPr lang="es-ES_tradnl" dirty="0"/>
              <a:t> </a:t>
            </a:r>
            <a:r>
              <a:rPr lang="es-ES_tradnl" dirty="0" err="1"/>
              <a:t>with</a:t>
            </a:r>
            <a:r>
              <a:rPr lang="es-ES_tradnl" dirty="0"/>
              <a:t> similar </a:t>
            </a:r>
            <a:r>
              <a:rPr lang="es-ES_tradnl" dirty="0" err="1"/>
              <a:t>orientation</a:t>
            </a:r>
            <a:r>
              <a:rPr lang="es-ES_tradnl" dirty="0"/>
              <a:t> </a:t>
            </a:r>
            <a:r>
              <a:rPr lang="es-ES_tradnl" dirty="0" err="1"/>
              <a:t>tend</a:t>
            </a:r>
            <a:r>
              <a:rPr lang="es-ES_tradnl" dirty="0"/>
              <a:t> to </a:t>
            </a:r>
            <a:r>
              <a:rPr lang="es-ES_tradnl" dirty="0" err="1"/>
              <a:t>co-occur</a:t>
            </a:r>
            <a:r>
              <a:rPr lang="es-ES_tradnl" dirty="0"/>
              <a:t> in </a:t>
            </a:r>
            <a:r>
              <a:rPr lang="es-ES_tradnl" dirty="0" err="1"/>
              <a:t>documents</a:t>
            </a:r>
            <a:r>
              <a:rPr lang="es-ES_tradnl" dirty="0"/>
              <a:t> (</a:t>
            </a:r>
            <a:r>
              <a:rPr lang="es-ES_tradnl" dirty="0" err="1"/>
              <a:t>seed</a:t>
            </a:r>
            <a:r>
              <a:rPr lang="es-ES_tradnl" dirty="0"/>
              <a:t> </a:t>
            </a:r>
            <a:r>
              <a:rPr lang="es-ES_tradnl" dirty="0" err="1"/>
              <a:t>words</a:t>
            </a:r>
            <a:r>
              <a:rPr lang="es-ES_tradnl" dirty="0"/>
              <a:t> + PMI </a:t>
            </a:r>
            <a:r>
              <a:rPr lang="es-ES_tradnl" dirty="0" err="1"/>
              <a:t>using</a:t>
            </a:r>
            <a:r>
              <a:rPr lang="es-ES_tradnl" dirty="0"/>
              <a:t> </a:t>
            </a:r>
            <a:r>
              <a:rPr lang="es-ES_tradnl" dirty="0" err="1"/>
              <a:t>number</a:t>
            </a:r>
            <a:r>
              <a:rPr lang="es-ES_tradnl" dirty="0"/>
              <a:t> of AltaVista </a:t>
            </a:r>
            <a:r>
              <a:rPr lang="es-ES_tradnl" dirty="0" err="1"/>
              <a:t>returned</a:t>
            </a:r>
            <a:r>
              <a:rPr lang="es-ES_tradnl" dirty="0"/>
              <a:t> </a:t>
            </a:r>
            <a:r>
              <a:rPr lang="es-ES_tradnl" dirty="0" err="1"/>
              <a:t>results</a:t>
            </a:r>
            <a:r>
              <a:rPr lang="es-ES_tradnl" dirty="0"/>
              <a:t> </a:t>
            </a:r>
            <a:r>
              <a:rPr lang="es-ES_tradnl" dirty="0" err="1"/>
              <a:t>with</a:t>
            </a:r>
            <a:r>
              <a:rPr lang="es-ES_tradnl" dirty="0"/>
              <a:t> NEAR)(</a:t>
            </a:r>
            <a:r>
              <a:rPr lang="es-ES_tradnl" dirty="0" err="1"/>
              <a:t>Turney</a:t>
            </a:r>
            <a:r>
              <a:rPr lang="es-ES_tradnl" dirty="0"/>
              <a:t>, ‘02)</a:t>
            </a:r>
          </a:p>
          <a:p>
            <a:pPr>
              <a:lnSpc>
                <a:spcPct val="80000"/>
              </a:lnSpc>
            </a:pPr>
            <a:endParaRPr lang="es-ES_tradnl" dirty="0"/>
          </a:p>
          <a:p>
            <a:pPr>
              <a:lnSpc>
                <a:spcPct val="80000"/>
              </a:lnSpc>
            </a:pPr>
            <a:r>
              <a:rPr lang="es-ES_tradnl" dirty="0" err="1"/>
              <a:t>Terms</a:t>
            </a:r>
            <a:r>
              <a:rPr lang="es-ES_tradnl" dirty="0"/>
              <a:t> </a:t>
            </a:r>
            <a:r>
              <a:rPr lang="es-ES_tradnl" dirty="0" err="1"/>
              <a:t>with</a:t>
            </a:r>
            <a:r>
              <a:rPr lang="es-ES_tradnl" dirty="0"/>
              <a:t> similar </a:t>
            </a:r>
            <a:r>
              <a:rPr lang="es-ES_tradnl" dirty="0" err="1"/>
              <a:t>glosses</a:t>
            </a:r>
            <a:r>
              <a:rPr lang="es-ES_tradnl" dirty="0"/>
              <a:t> in WN </a:t>
            </a:r>
            <a:r>
              <a:rPr lang="es-ES_tradnl" dirty="0" err="1"/>
              <a:t>tend</a:t>
            </a:r>
            <a:r>
              <a:rPr lang="es-ES_tradnl" dirty="0"/>
              <a:t> to </a:t>
            </a:r>
            <a:r>
              <a:rPr lang="es-ES_tradnl" dirty="0" err="1"/>
              <a:t>have</a:t>
            </a:r>
            <a:r>
              <a:rPr lang="es-ES_tradnl" dirty="0"/>
              <a:t> similar </a:t>
            </a:r>
            <a:r>
              <a:rPr lang="es-ES_tradnl" dirty="0" err="1"/>
              <a:t>polarity</a:t>
            </a:r>
            <a:r>
              <a:rPr lang="es-ES_tradnl" dirty="0"/>
              <a:t> (</a:t>
            </a:r>
            <a:r>
              <a:rPr lang="es-ES_tradnl" dirty="0" err="1"/>
              <a:t>Esuli</a:t>
            </a:r>
            <a:r>
              <a:rPr lang="es-ES_tradnl" dirty="0"/>
              <a:t> &amp; </a:t>
            </a:r>
            <a:r>
              <a:rPr lang="es-ES_tradnl" dirty="0" err="1"/>
              <a:t>Sebastiani</a:t>
            </a:r>
            <a:r>
              <a:rPr lang="es-ES_tradnl" dirty="0"/>
              <a:t>, ‘05)</a:t>
            </a:r>
          </a:p>
          <a:p>
            <a:pPr>
              <a:lnSpc>
                <a:spcPct val="80000"/>
              </a:lnSpc>
            </a:pPr>
            <a:endParaRPr lang="es-ES_tradnl" dirty="0"/>
          </a:p>
          <a:p>
            <a:pPr>
              <a:lnSpc>
                <a:spcPct val="80000"/>
              </a:lnSpc>
            </a:pPr>
            <a:r>
              <a:rPr lang="es-ES_tradnl" dirty="0" err="1"/>
              <a:t>Polarity</a:t>
            </a:r>
            <a:r>
              <a:rPr lang="es-ES_tradnl" dirty="0"/>
              <a:t> </a:t>
            </a:r>
            <a:r>
              <a:rPr lang="es-ES_tradnl" dirty="0" err="1"/>
              <a:t>anchors</a:t>
            </a:r>
            <a:r>
              <a:rPr lang="es-ES_tradnl" dirty="0"/>
              <a:t> and NGD scores </a:t>
            </a:r>
            <a:r>
              <a:rPr lang="es-ES_tradnl" dirty="0" err="1"/>
              <a:t>using</a:t>
            </a:r>
            <a:r>
              <a:rPr lang="es-ES_tradnl" dirty="0"/>
              <a:t> training </a:t>
            </a:r>
            <a:r>
              <a:rPr lang="es-ES_tradnl" dirty="0" err="1"/>
              <a:t>from</a:t>
            </a:r>
            <a:r>
              <a:rPr lang="es-ES_tradnl" dirty="0"/>
              <a:t> pros/</a:t>
            </a:r>
            <a:r>
              <a:rPr lang="es-ES_tradnl" dirty="0" err="1"/>
              <a:t>cons</a:t>
            </a:r>
            <a:r>
              <a:rPr lang="es-ES_tradnl" dirty="0"/>
              <a:t> </a:t>
            </a:r>
            <a:r>
              <a:rPr lang="es-ES_tradnl" dirty="0" err="1"/>
              <a:t>reviews</a:t>
            </a:r>
            <a:r>
              <a:rPr lang="es-ES_tradnl" dirty="0"/>
              <a:t> (</a:t>
            </a:r>
            <a:r>
              <a:rPr lang="es-ES_tradnl" dirty="0" err="1"/>
              <a:t>Balahur</a:t>
            </a:r>
            <a:r>
              <a:rPr lang="es-ES_tradnl" dirty="0"/>
              <a:t> &amp; </a:t>
            </a:r>
            <a:r>
              <a:rPr lang="es-ES_tradnl" dirty="0" err="1"/>
              <a:t>Montoyo</a:t>
            </a:r>
            <a:r>
              <a:rPr lang="es-ES_tradnl" dirty="0"/>
              <a:t>, ‘08)</a:t>
            </a:r>
          </a:p>
          <a:p>
            <a:pPr marL="0" indent="0">
              <a:lnSpc>
                <a:spcPct val="80000"/>
              </a:lnSpc>
              <a:buNone/>
            </a:pPr>
            <a:endParaRPr lang="es-ES_tradnl" dirty="0"/>
          </a:p>
          <a:p>
            <a:pPr>
              <a:lnSpc>
                <a:spcPct val="80000"/>
              </a:lnSpc>
            </a:pPr>
            <a:r>
              <a:rPr lang="es-ES_tradnl" dirty="0"/>
              <a:t>Use </a:t>
            </a:r>
            <a:r>
              <a:rPr lang="es-ES_tradnl" dirty="0" err="1"/>
              <a:t>polarity</a:t>
            </a:r>
            <a:r>
              <a:rPr lang="es-ES_tradnl" dirty="0"/>
              <a:t> of local </a:t>
            </a:r>
            <a:r>
              <a:rPr lang="es-ES_tradnl" dirty="0" err="1"/>
              <a:t>context</a:t>
            </a:r>
            <a:r>
              <a:rPr lang="es-ES_tradnl" dirty="0"/>
              <a:t>, a </a:t>
            </a:r>
            <a:r>
              <a:rPr lang="es-ES_tradnl" dirty="0" err="1"/>
              <a:t>weighting</a:t>
            </a:r>
            <a:r>
              <a:rPr lang="es-ES_tradnl" dirty="0"/>
              <a:t> </a:t>
            </a:r>
            <a:r>
              <a:rPr lang="es-ES_tradnl" dirty="0" err="1"/>
              <a:t>function</a:t>
            </a:r>
            <a:r>
              <a:rPr lang="es-ES_tradnl" dirty="0"/>
              <a:t> of </a:t>
            </a:r>
            <a:r>
              <a:rPr lang="es-ES_tradnl" dirty="0" err="1"/>
              <a:t>the</a:t>
            </a:r>
            <a:r>
              <a:rPr lang="es-ES_tradnl" dirty="0"/>
              <a:t> </a:t>
            </a:r>
            <a:r>
              <a:rPr lang="es-ES_tradnl" dirty="0" err="1"/>
              <a:t>words</a:t>
            </a:r>
            <a:r>
              <a:rPr lang="es-ES_tradnl" dirty="0"/>
              <a:t> </a:t>
            </a:r>
            <a:r>
              <a:rPr lang="es-ES_tradnl" dirty="0" err="1"/>
              <a:t>around</a:t>
            </a:r>
            <a:r>
              <a:rPr lang="es-ES_tradnl" dirty="0"/>
              <a:t> (</a:t>
            </a:r>
            <a:r>
              <a:rPr lang="es-ES_tradnl" dirty="0" err="1"/>
              <a:t>Popescu</a:t>
            </a:r>
            <a:r>
              <a:rPr lang="es-ES_tradnl" dirty="0"/>
              <a:t> &amp; </a:t>
            </a:r>
            <a:r>
              <a:rPr lang="es-ES_tradnl" dirty="0" err="1"/>
              <a:t>Etzioni</a:t>
            </a:r>
            <a:r>
              <a:rPr lang="es-ES_tradnl" dirty="0"/>
              <a:t>, ‘06)</a:t>
            </a:r>
          </a:p>
          <a:p>
            <a:pPr eaLnBrk="1" hangingPunct="1">
              <a:lnSpc>
                <a:spcPct val="80000"/>
              </a:lnSpc>
            </a:pPr>
            <a:endParaRPr lang="es-ES_tradnl" sz="2200" dirty="0" smtClean="0"/>
          </a:p>
          <a:p>
            <a:pPr eaLnBrk="1" hangingPunct="1">
              <a:lnSpc>
                <a:spcPct val="80000"/>
              </a:lnSpc>
            </a:pPr>
            <a:endParaRPr lang="es-ES_tradnl" sz="2200" dirty="0" smtClean="0"/>
          </a:p>
        </p:txBody>
      </p:sp>
    </p:spTree>
    <p:extLst>
      <p:ext uri="{BB962C8B-B14F-4D97-AF65-F5344CB8AC3E}">
        <p14:creationId xmlns:p14="http://schemas.microsoft.com/office/powerpoint/2010/main" xmlns="" val="1721819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_tradnl" dirty="0" err="1" smtClean="0"/>
              <a:t>Appraisal</a:t>
            </a:r>
            <a:r>
              <a:rPr lang="es-ES_tradnl" dirty="0" smtClean="0"/>
              <a:t> </a:t>
            </a:r>
            <a:r>
              <a:rPr lang="es-ES_tradnl" dirty="0" err="1" smtClean="0"/>
              <a:t>Theory</a:t>
            </a:r>
            <a:r>
              <a:rPr lang="es-ES_tradnl" dirty="0" smtClean="0"/>
              <a:t> – in </a:t>
            </a:r>
            <a:r>
              <a:rPr lang="es-ES_tradnl" dirty="0" err="1" smtClean="0"/>
              <a:t>Linguistics</a:t>
            </a:r>
            <a:endParaRPr lang="es-ES_tradnl" dirty="0" smtClean="0"/>
          </a:p>
        </p:txBody>
      </p:sp>
      <p:sp>
        <p:nvSpPr>
          <p:cNvPr id="21507" name="Rectangle 3"/>
          <p:cNvSpPr>
            <a:spLocks noGrp="1" noChangeArrowheads="1"/>
          </p:cNvSpPr>
          <p:nvPr>
            <p:ph idx="1"/>
          </p:nvPr>
        </p:nvSpPr>
        <p:spPr/>
        <p:txBody>
          <a:bodyPr/>
          <a:lstStyle/>
          <a:p>
            <a:pPr eaLnBrk="1" hangingPunct="1"/>
            <a:r>
              <a:rPr lang="es-ES_tradnl" dirty="0"/>
              <a:t>(</a:t>
            </a:r>
            <a:r>
              <a:rPr lang="es-ES_tradnl" sz="1800" dirty="0" smtClean="0"/>
              <a:t>Martin and White, 2005) – </a:t>
            </a:r>
            <a:r>
              <a:rPr lang="es-ES_tradnl" sz="1800" dirty="0" err="1" smtClean="0"/>
              <a:t>The</a:t>
            </a:r>
            <a:r>
              <a:rPr lang="es-ES_tradnl" sz="1800" dirty="0" smtClean="0"/>
              <a:t> </a:t>
            </a:r>
            <a:r>
              <a:rPr lang="es-ES_tradnl" sz="1800" dirty="0" err="1" smtClean="0"/>
              <a:t>Appraisal</a:t>
            </a:r>
            <a:r>
              <a:rPr lang="es-ES_tradnl" sz="1800" dirty="0" smtClean="0"/>
              <a:t> </a:t>
            </a:r>
            <a:r>
              <a:rPr lang="es-ES_tradnl" sz="1800" dirty="0" err="1" smtClean="0"/>
              <a:t>theory</a:t>
            </a:r>
            <a:r>
              <a:rPr lang="es-ES_tradnl" sz="1800" dirty="0" smtClean="0"/>
              <a:t> - a </a:t>
            </a:r>
            <a:r>
              <a:rPr lang="es-ES_tradnl" sz="1800" dirty="0" err="1" smtClean="0"/>
              <a:t>framework</a:t>
            </a:r>
            <a:r>
              <a:rPr lang="es-ES_tradnl" sz="1800" dirty="0" smtClean="0"/>
              <a:t> of </a:t>
            </a:r>
            <a:r>
              <a:rPr lang="es-ES_tradnl" sz="1800" dirty="0" err="1" smtClean="0"/>
              <a:t>linguistic</a:t>
            </a:r>
            <a:r>
              <a:rPr lang="es-ES_tradnl" sz="1800" dirty="0" smtClean="0"/>
              <a:t> </a:t>
            </a:r>
            <a:r>
              <a:rPr lang="es-ES_tradnl" sz="1800" dirty="0" err="1" smtClean="0"/>
              <a:t>resources</a:t>
            </a:r>
            <a:r>
              <a:rPr lang="es-ES_tradnl" sz="1800" dirty="0" smtClean="0"/>
              <a:t> </a:t>
            </a:r>
            <a:r>
              <a:rPr lang="es-ES_tradnl" sz="1800" dirty="0" err="1" smtClean="0"/>
              <a:t>which</a:t>
            </a:r>
            <a:r>
              <a:rPr lang="es-ES_tradnl" sz="1800" dirty="0" smtClean="0"/>
              <a:t> describe </a:t>
            </a:r>
            <a:r>
              <a:rPr lang="es-ES_tradnl" sz="1800" dirty="0" err="1" smtClean="0"/>
              <a:t>how</a:t>
            </a:r>
            <a:r>
              <a:rPr lang="es-ES_tradnl" sz="1800" dirty="0" smtClean="0"/>
              <a:t> </a:t>
            </a:r>
            <a:r>
              <a:rPr lang="es-ES_tradnl" sz="1800" dirty="0" err="1" smtClean="0"/>
              <a:t>writers</a:t>
            </a:r>
            <a:r>
              <a:rPr lang="es-ES_tradnl" sz="1800" dirty="0" smtClean="0"/>
              <a:t> and </a:t>
            </a:r>
            <a:r>
              <a:rPr lang="es-ES_tradnl" sz="1800" dirty="0" err="1" smtClean="0"/>
              <a:t>speakers</a:t>
            </a:r>
            <a:r>
              <a:rPr lang="es-ES_tradnl" sz="1800" dirty="0" smtClean="0"/>
              <a:t> </a:t>
            </a:r>
            <a:r>
              <a:rPr lang="es-ES_tradnl" sz="1800" dirty="0" err="1" smtClean="0"/>
              <a:t>express</a:t>
            </a:r>
            <a:r>
              <a:rPr lang="es-ES_tradnl" sz="1800" dirty="0" smtClean="0"/>
              <a:t> inter-</a:t>
            </a:r>
            <a:r>
              <a:rPr lang="es-ES_tradnl" sz="1800" dirty="0" err="1" smtClean="0"/>
              <a:t>subjective</a:t>
            </a:r>
            <a:r>
              <a:rPr lang="es-ES_tradnl" sz="1800" dirty="0" smtClean="0"/>
              <a:t> and </a:t>
            </a:r>
            <a:r>
              <a:rPr lang="es-ES_tradnl" sz="1800" dirty="0" err="1" smtClean="0"/>
              <a:t>ideological</a:t>
            </a:r>
            <a:r>
              <a:rPr lang="es-ES_tradnl" sz="1800" dirty="0" smtClean="0"/>
              <a:t> positions. </a:t>
            </a:r>
          </a:p>
          <a:p>
            <a:pPr eaLnBrk="1" hangingPunct="1"/>
            <a:r>
              <a:rPr lang="es-ES_tradnl" sz="1800" dirty="0" smtClean="0"/>
              <a:t>(</a:t>
            </a:r>
            <a:r>
              <a:rPr lang="es-ES_tradnl" sz="1800" dirty="0" err="1" smtClean="0"/>
              <a:t>Whitelaw</a:t>
            </a:r>
            <a:r>
              <a:rPr lang="es-ES_tradnl" sz="1800" dirty="0" smtClean="0"/>
              <a:t>, 2006) - 400 </a:t>
            </a:r>
            <a:r>
              <a:rPr lang="es-ES_tradnl" sz="1800" dirty="0" err="1" smtClean="0"/>
              <a:t>seed</a:t>
            </a:r>
            <a:r>
              <a:rPr lang="es-ES_tradnl" sz="1800" dirty="0" smtClean="0"/>
              <a:t> </a:t>
            </a:r>
            <a:r>
              <a:rPr lang="es-ES_tradnl" sz="1800" dirty="0" err="1" smtClean="0"/>
              <a:t>words</a:t>
            </a:r>
            <a:r>
              <a:rPr lang="es-ES_tradnl" sz="1800" dirty="0" smtClean="0"/>
              <a:t> -&gt;1350 </a:t>
            </a:r>
            <a:r>
              <a:rPr lang="es-ES_tradnl" sz="1800" dirty="0" err="1" smtClean="0"/>
              <a:t>terms</a:t>
            </a:r>
            <a:endParaRPr lang="es-ES_tradnl" sz="1800" dirty="0" smtClean="0"/>
          </a:p>
        </p:txBody>
      </p:sp>
      <p:pic>
        <p:nvPicPr>
          <p:cNvPr id="21508" name="Picture 4"/>
          <p:cNvPicPr>
            <a:picLocks noChangeAspect="1" noChangeArrowheads="1"/>
          </p:cNvPicPr>
          <p:nvPr/>
        </p:nvPicPr>
        <p:blipFill>
          <a:blip r:embed="rId3" cstate="print"/>
          <a:srcRect/>
          <a:stretch>
            <a:fillRect/>
          </a:stretch>
        </p:blipFill>
        <p:spPr bwMode="auto">
          <a:xfrm>
            <a:off x="2987824" y="3195134"/>
            <a:ext cx="2520280" cy="1835389"/>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926444" y="4869160"/>
            <a:ext cx="7770812" cy="1584176"/>
          </a:xfrm>
          <a:prstGeom prst="rect">
            <a:avLst/>
          </a:prstGeom>
          <a:noFill/>
          <a:ln w="9525">
            <a:noFill/>
            <a:miter lim="800000"/>
            <a:headEnd/>
            <a:tailEnd/>
          </a:ln>
        </p:spPr>
      </p:pic>
    </p:spTree>
    <p:extLst>
      <p:ext uri="{BB962C8B-B14F-4D97-AF65-F5344CB8AC3E}">
        <p14:creationId xmlns:p14="http://schemas.microsoft.com/office/powerpoint/2010/main" xmlns="" val="38692072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_tradnl" dirty="0" err="1" smtClean="0"/>
              <a:t>Going</a:t>
            </a:r>
            <a:r>
              <a:rPr lang="es-ES_tradnl" dirty="0" smtClean="0"/>
              <a:t> </a:t>
            </a:r>
            <a:r>
              <a:rPr lang="es-ES_tradnl" dirty="0" err="1" smtClean="0"/>
              <a:t>Multilingual</a:t>
            </a:r>
            <a:endParaRPr lang="es-ES_tradnl" dirty="0" smtClean="0"/>
          </a:p>
        </p:txBody>
      </p:sp>
      <p:sp>
        <p:nvSpPr>
          <p:cNvPr id="21507" name="Rectangle 3"/>
          <p:cNvSpPr>
            <a:spLocks noGrp="1" noChangeArrowheads="1"/>
          </p:cNvSpPr>
          <p:nvPr>
            <p:ph idx="1"/>
          </p:nvPr>
        </p:nvSpPr>
        <p:spPr/>
        <p:txBody>
          <a:bodyPr/>
          <a:lstStyle/>
          <a:p>
            <a:pPr eaLnBrk="1" hangingPunct="1"/>
            <a:r>
              <a:rPr lang="es-ES_tradnl" dirty="0" err="1" smtClean="0"/>
              <a:t>Creating</a:t>
            </a:r>
            <a:r>
              <a:rPr lang="es-ES_tradnl" dirty="0" smtClean="0"/>
              <a:t> </a:t>
            </a:r>
            <a:r>
              <a:rPr lang="es-ES_tradnl" dirty="0" err="1" smtClean="0"/>
              <a:t>subjectivity</a:t>
            </a:r>
            <a:r>
              <a:rPr lang="es-ES_tradnl" dirty="0" smtClean="0"/>
              <a:t>/</a:t>
            </a:r>
            <a:r>
              <a:rPr lang="es-ES_tradnl" dirty="0" err="1" smtClean="0"/>
              <a:t>sentiment</a:t>
            </a:r>
            <a:r>
              <a:rPr lang="es-ES_tradnl" dirty="0" smtClean="0"/>
              <a:t> </a:t>
            </a:r>
            <a:r>
              <a:rPr lang="es-ES_tradnl" dirty="0" err="1" smtClean="0"/>
              <a:t>dictionaries</a:t>
            </a:r>
            <a:r>
              <a:rPr lang="es-ES_tradnl" dirty="0"/>
              <a:t> </a:t>
            </a:r>
            <a:r>
              <a:rPr lang="es-ES_tradnl" dirty="0" err="1" smtClean="0"/>
              <a:t>for</a:t>
            </a:r>
            <a:r>
              <a:rPr lang="es-ES_tradnl" dirty="0" smtClean="0"/>
              <a:t> </a:t>
            </a:r>
            <a:r>
              <a:rPr lang="es-ES_tradnl" dirty="0" err="1" smtClean="0"/>
              <a:t>languages</a:t>
            </a:r>
            <a:r>
              <a:rPr lang="es-ES_tradnl" dirty="0" smtClean="0"/>
              <a:t> </a:t>
            </a:r>
            <a:r>
              <a:rPr lang="es-ES_tradnl" dirty="0" err="1" smtClean="0"/>
              <a:t>other</a:t>
            </a:r>
            <a:r>
              <a:rPr lang="es-ES_tradnl" dirty="0" smtClean="0"/>
              <a:t> </a:t>
            </a:r>
            <a:r>
              <a:rPr lang="es-ES_tradnl" dirty="0" err="1" smtClean="0"/>
              <a:t>than</a:t>
            </a:r>
            <a:r>
              <a:rPr lang="es-ES_tradnl" dirty="0" smtClean="0"/>
              <a:t> English</a:t>
            </a:r>
          </a:p>
          <a:p>
            <a:pPr eaLnBrk="1" hangingPunct="1"/>
            <a:r>
              <a:rPr lang="es-ES_tradnl" sz="1800" dirty="0" err="1" smtClean="0"/>
              <a:t>Steinberger</a:t>
            </a:r>
            <a:r>
              <a:rPr lang="es-ES_tradnl" sz="1800" dirty="0" smtClean="0"/>
              <a:t> et al.(2011) – </a:t>
            </a:r>
            <a:r>
              <a:rPr lang="es-ES_tradnl" sz="1800" dirty="0" err="1" smtClean="0"/>
              <a:t>Creating</a:t>
            </a:r>
            <a:r>
              <a:rPr lang="es-ES_tradnl" sz="1800" dirty="0" smtClean="0"/>
              <a:t> </a:t>
            </a:r>
            <a:r>
              <a:rPr lang="es-ES_tradnl" sz="1800" dirty="0" err="1" smtClean="0"/>
              <a:t>Sentiment</a:t>
            </a:r>
            <a:r>
              <a:rPr lang="es-ES_tradnl" sz="1800" dirty="0" smtClean="0"/>
              <a:t> </a:t>
            </a:r>
            <a:r>
              <a:rPr lang="es-ES_tradnl" sz="1800" dirty="0" err="1" smtClean="0"/>
              <a:t>Dictionaries</a:t>
            </a:r>
            <a:r>
              <a:rPr lang="es-ES_tradnl" sz="1800" dirty="0" smtClean="0"/>
              <a:t> </a:t>
            </a:r>
            <a:r>
              <a:rPr lang="es-ES_tradnl" sz="1800" dirty="0" err="1" smtClean="0"/>
              <a:t>via</a:t>
            </a:r>
            <a:r>
              <a:rPr lang="es-ES_tradnl" sz="1800" dirty="0" smtClean="0"/>
              <a:t> </a:t>
            </a:r>
            <a:r>
              <a:rPr lang="es-ES_tradnl" sz="1800" dirty="0" err="1" smtClean="0"/>
              <a:t>Triangulation</a:t>
            </a:r>
            <a:r>
              <a:rPr lang="es-ES_tradnl" sz="1800" dirty="0" smtClean="0"/>
              <a:t>	</a:t>
            </a:r>
          </a:p>
          <a:p>
            <a:pPr lvl="1"/>
            <a:r>
              <a:rPr lang="es-ES_tradnl" dirty="0" err="1" smtClean="0"/>
              <a:t>Translation</a:t>
            </a:r>
            <a:r>
              <a:rPr lang="es-ES_tradnl" dirty="0" smtClean="0"/>
              <a:t> of </a:t>
            </a:r>
            <a:r>
              <a:rPr lang="es-ES_tradnl" dirty="0" err="1" smtClean="0"/>
              <a:t>an</a:t>
            </a:r>
            <a:r>
              <a:rPr lang="es-ES_tradnl" dirty="0" smtClean="0"/>
              <a:t> English </a:t>
            </a:r>
            <a:r>
              <a:rPr lang="es-ES_tradnl" dirty="0" err="1" smtClean="0"/>
              <a:t>sentiment</a:t>
            </a:r>
            <a:r>
              <a:rPr lang="es-ES_tradnl" dirty="0" smtClean="0"/>
              <a:t> </a:t>
            </a:r>
            <a:r>
              <a:rPr lang="es-ES_tradnl" dirty="0" err="1" smtClean="0"/>
              <a:t>lexicon</a:t>
            </a:r>
            <a:r>
              <a:rPr lang="es-ES_tradnl" dirty="0" smtClean="0"/>
              <a:t> to </a:t>
            </a:r>
            <a:r>
              <a:rPr lang="es-ES_tradnl" dirty="0" err="1" smtClean="0"/>
              <a:t>Spanish</a:t>
            </a:r>
            <a:endParaRPr lang="es-ES_tradnl" dirty="0" smtClean="0"/>
          </a:p>
          <a:p>
            <a:pPr lvl="1"/>
            <a:r>
              <a:rPr lang="es-ES_tradnl" dirty="0" smtClean="0"/>
              <a:t>Manual </a:t>
            </a:r>
            <a:r>
              <a:rPr lang="es-ES_tradnl" dirty="0" err="1" smtClean="0"/>
              <a:t>cleaning</a:t>
            </a:r>
            <a:r>
              <a:rPr lang="es-ES_tradnl" dirty="0" smtClean="0"/>
              <a:t> of </a:t>
            </a:r>
            <a:r>
              <a:rPr lang="es-ES_tradnl" dirty="0" err="1" smtClean="0"/>
              <a:t>dictionary</a:t>
            </a:r>
            <a:r>
              <a:rPr lang="es-ES_tradnl" dirty="0" smtClean="0"/>
              <a:t> </a:t>
            </a:r>
            <a:r>
              <a:rPr lang="es-ES_tradnl" dirty="0" err="1" smtClean="0"/>
              <a:t>obtained</a:t>
            </a:r>
            <a:endParaRPr lang="es-ES_tradnl" dirty="0" smtClean="0"/>
          </a:p>
          <a:p>
            <a:pPr lvl="1"/>
            <a:r>
              <a:rPr lang="es-ES_tradnl" dirty="0" err="1" smtClean="0"/>
              <a:t>Parallel</a:t>
            </a:r>
            <a:r>
              <a:rPr lang="es-ES_tradnl" dirty="0" smtClean="0"/>
              <a:t> </a:t>
            </a:r>
            <a:r>
              <a:rPr lang="es-ES_tradnl" dirty="0" err="1" smtClean="0"/>
              <a:t>translation</a:t>
            </a:r>
            <a:r>
              <a:rPr lang="es-ES_tradnl" dirty="0" smtClean="0"/>
              <a:t> of En and </a:t>
            </a:r>
            <a:r>
              <a:rPr lang="es-ES_tradnl" dirty="0" err="1" smtClean="0"/>
              <a:t>Sp</a:t>
            </a:r>
            <a:r>
              <a:rPr lang="es-ES_tradnl" dirty="0" smtClean="0"/>
              <a:t> </a:t>
            </a:r>
            <a:r>
              <a:rPr lang="es-ES_tradnl" dirty="0" err="1" smtClean="0"/>
              <a:t>lexicons</a:t>
            </a:r>
            <a:r>
              <a:rPr lang="es-ES_tradnl" dirty="0" smtClean="0"/>
              <a:t> to </a:t>
            </a:r>
            <a:r>
              <a:rPr lang="es-ES_tradnl" dirty="0" err="1" smtClean="0"/>
              <a:t>other</a:t>
            </a:r>
            <a:r>
              <a:rPr lang="es-ES_tradnl" dirty="0" smtClean="0"/>
              <a:t> </a:t>
            </a:r>
            <a:r>
              <a:rPr lang="es-ES_tradnl" dirty="0" err="1" smtClean="0"/>
              <a:t>languages</a:t>
            </a:r>
            <a:endParaRPr lang="es-ES_tradnl" dirty="0" smtClean="0"/>
          </a:p>
          <a:p>
            <a:pPr lvl="1"/>
            <a:r>
              <a:rPr lang="es-ES_tradnl" dirty="0" smtClean="0"/>
              <a:t>New </a:t>
            </a:r>
            <a:r>
              <a:rPr lang="es-ES_tradnl" dirty="0" err="1" smtClean="0"/>
              <a:t>lexicons</a:t>
            </a:r>
            <a:r>
              <a:rPr lang="es-ES_tradnl" dirty="0" smtClean="0"/>
              <a:t> = </a:t>
            </a:r>
            <a:r>
              <a:rPr lang="es-ES_tradnl" dirty="0" err="1" smtClean="0"/>
              <a:t>intersection</a:t>
            </a:r>
            <a:r>
              <a:rPr lang="es-ES_tradnl" dirty="0" smtClean="0"/>
              <a:t> of </a:t>
            </a:r>
            <a:r>
              <a:rPr lang="es-ES_tradnl" dirty="0" err="1" smtClean="0"/>
              <a:t>common</a:t>
            </a:r>
            <a:r>
              <a:rPr lang="es-ES_tradnl" dirty="0" smtClean="0"/>
              <a:t> </a:t>
            </a:r>
            <a:r>
              <a:rPr lang="es-ES_tradnl" dirty="0" err="1" smtClean="0"/>
              <a:t>translation</a:t>
            </a:r>
            <a:endParaRPr lang="es-ES_tradnl" dirty="0" smtClean="0"/>
          </a:p>
          <a:p>
            <a:pPr lvl="1"/>
            <a:r>
              <a:rPr lang="es-ES_tradnl" dirty="0" err="1" smtClean="0"/>
              <a:t>Good</a:t>
            </a:r>
            <a:r>
              <a:rPr lang="es-ES_tradnl" dirty="0" smtClean="0"/>
              <a:t> </a:t>
            </a:r>
            <a:r>
              <a:rPr lang="es-ES_tradnl" dirty="0" err="1" smtClean="0"/>
              <a:t>accuracy</a:t>
            </a:r>
            <a:r>
              <a:rPr lang="es-ES_tradnl" dirty="0" smtClean="0"/>
              <a:t> </a:t>
            </a:r>
            <a:r>
              <a:rPr lang="es-ES_tradnl" dirty="0" err="1" smtClean="0"/>
              <a:t>for</a:t>
            </a:r>
            <a:r>
              <a:rPr lang="es-ES_tradnl" dirty="0" smtClean="0"/>
              <a:t> new </a:t>
            </a:r>
            <a:r>
              <a:rPr lang="es-ES_tradnl" dirty="0" err="1" smtClean="0"/>
              <a:t>terms</a:t>
            </a:r>
            <a:r>
              <a:rPr lang="es-ES_tradnl" dirty="0" smtClean="0"/>
              <a:t> </a:t>
            </a:r>
            <a:r>
              <a:rPr lang="es-ES_tradnl" dirty="0" err="1" smtClean="0"/>
              <a:t>obtained</a:t>
            </a:r>
            <a:endParaRPr lang="es-ES_tradnl" dirty="0" smtClean="0"/>
          </a:p>
          <a:p>
            <a:pPr eaLnBrk="1" hangingPunct="1"/>
            <a:endParaRPr lang="es-ES_tradnl" sz="1800" dirty="0" smtClean="0"/>
          </a:p>
        </p:txBody>
      </p:sp>
    </p:spTree>
    <p:extLst>
      <p:ext uri="{BB962C8B-B14F-4D97-AF65-F5344CB8AC3E}">
        <p14:creationId xmlns:p14="http://schemas.microsoft.com/office/powerpoint/2010/main" xmlns="" val="37441698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dirty="0" err="1" smtClean="0"/>
              <a:t>Existing</a:t>
            </a:r>
            <a:r>
              <a:rPr lang="es-ES_tradnl" dirty="0" smtClean="0"/>
              <a:t> </a:t>
            </a:r>
            <a:r>
              <a:rPr lang="es-ES_tradnl" dirty="0" err="1" smtClean="0"/>
              <a:t>resources</a:t>
            </a:r>
            <a:r>
              <a:rPr lang="es-ES_tradnl" dirty="0" smtClean="0"/>
              <a:t> (I)</a:t>
            </a:r>
          </a:p>
        </p:txBody>
      </p:sp>
      <p:sp>
        <p:nvSpPr>
          <p:cNvPr id="22531" name="Rectangle 3"/>
          <p:cNvSpPr>
            <a:spLocks noGrp="1" noChangeArrowheads="1"/>
          </p:cNvSpPr>
          <p:nvPr>
            <p:ph idx="1"/>
          </p:nvPr>
        </p:nvSpPr>
        <p:spPr>
          <a:xfrm>
            <a:off x="395536" y="1916832"/>
            <a:ext cx="8229600" cy="5111750"/>
          </a:xfrm>
        </p:spPr>
        <p:txBody>
          <a:bodyPr/>
          <a:lstStyle/>
          <a:p>
            <a:pPr eaLnBrk="1" hangingPunct="1">
              <a:lnSpc>
                <a:spcPct val="80000"/>
              </a:lnSpc>
            </a:pPr>
            <a:r>
              <a:rPr lang="es-ES_tradnl" dirty="0" err="1" smtClean="0"/>
              <a:t>Opinion</a:t>
            </a:r>
            <a:r>
              <a:rPr lang="es-ES_tradnl" dirty="0" smtClean="0"/>
              <a:t> &amp; </a:t>
            </a:r>
            <a:r>
              <a:rPr lang="es-ES_tradnl" dirty="0" err="1" smtClean="0"/>
              <a:t>affect</a:t>
            </a:r>
            <a:r>
              <a:rPr lang="es-ES_tradnl" dirty="0" smtClean="0"/>
              <a:t> </a:t>
            </a:r>
            <a:r>
              <a:rPr lang="es-ES_tradnl" dirty="0" err="1" smtClean="0"/>
              <a:t>lexicons</a:t>
            </a:r>
            <a:r>
              <a:rPr lang="es-ES_tradnl" dirty="0" smtClean="0"/>
              <a:t>:</a:t>
            </a:r>
          </a:p>
          <a:p>
            <a:pPr lvl="1" eaLnBrk="1" hangingPunct="1">
              <a:lnSpc>
                <a:spcPct val="80000"/>
              </a:lnSpc>
            </a:pPr>
            <a:r>
              <a:rPr lang="es-ES_tradnl" dirty="0" err="1" smtClean="0">
                <a:solidFill>
                  <a:srgbClr val="FF0000"/>
                </a:solidFill>
              </a:rPr>
              <a:t>WordNet</a:t>
            </a:r>
            <a:r>
              <a:rPr lang="es-ES_tradnl" dirty="0" smtClean="0">
                <a:solidFill>
                  <a:srgbClr val="FF0000"/>
                </a:solidFill>
              </a:rPr>
              <a:t> </a:t>
            </a:r>
            <a:r>
              <a:rPr lang="es-ES_tradnl" dirty="0" err="1" smtClean="0">
                <a:solidFill>
                  <a:srgbClr val="FF0000"/>
                </a:solidFill>
              </a:rPr>
              <a:t>Affect</a:t>
            </a:r>
            <a:r>
              <a:rPr lang="es-ES_tradnl" dirty="0" smtClean="0">
                <a:solidFill>
                  <a:srgbClr val="FF0000"/>
                </a:solidFill>
              </a:rPr>
              <a:t> </a:t>
            </a:r>
            <a:r>
              <a:rPr lang="es-ES_tradnl" dirty="0" smtClean="0"/>
              <a:t>(</a:t>
            </a:r>
            <a:r>
              <a:rPr lang="es-ES_tradnl" dirty="0" err="1" smtClean="0"/>
              <a:t>Strapparava</a:t>
            </a:r>
            <a:r>
              <a:rPr lang="es-ES_tradnl" dirty="0" smtClean="0"/>
              <a:t> &amp; </a:t>
            </a:r>
            <a:r>
              <a:rPr lang="es-ES_tradnl" dirty="0" err="1" smtClean="0"/>
              <a:t>Valitutti</a:t>
            </a:r>
            <a:r>
              <a:rPr lang="es-ES_tradnl" dirty="0" smtClean="0"/>
              <a:t>, 2004)</a:t>
            </a:r>
          </a:p>
          <a:p>
            <a:pPr lvl="2">
              <a:lnSpc>
                <a:spcPct val="80000"/>
              </a:lnSpc>
            </a:pPr>
            <a:r>
              <a:rPr lang="es-ES_tradnl" dirty="0">
                <a:hlinkClick r:id="rId3"/>
              </a:rPr>
              <a:t>http://</a:t>
            </a:r>
            <a:r>
              <a:rPr lang="es-ES_tradnl" dirty="0" smtClean="0">
                <a:hlinkClick r:id="rId3"/>
              </a:rPr>
              <a:t>wndomains.fbk.eu/wnaffect.html</a:t>
            </a:r>
            <a:r>
              <a:rPr lang="es-ES_tradnl" dirty="0" smtClean="0"/>
              <a:t> </a:t>
            </a:r>
          </a:p>
          <a:p>
            <a:pPr lvl="1" eaLnBrk="1" hangingPunct="1">
              <a:lnSpc>
                <a:spcPct val="80000"/>
              </a:lnSpc>
            </a:pPr>
            <a:r>
              <a:rPr lang="es-ES_tradnl" dirty="0" err="1" smtClean="0">
                <a:solidFill>
                  <a:srgbClr val="FF0000"/>
                </a:solidFill>
              </a:rPr>
              <a:t>SentiWordNet</a:t>
            </a:r>
            <a:r>
              <a:rPr lang="es-ES_tradnl" dirty="0" smtClean="0"/>
              <a:t>(</a:t>
            </a:r>
            <a:r>
              <a:rPr lang="es-ES_tradnl" dirty="0" err="1" smtClean="0"/>
              <a:t>Esuli</a:t>
            </a:r>
            <a:r>
              <a:rPr lang="es-ES_tradnl" dirty="0" smtClean="0"/>
              <a:t> &amp; </a:t>
            </a:r>
            <a:r>
              <a:rPr lang="es-ES_tradnl" dirty="0" err="1" smtClean="0"/>
              <a:t>Sebastiani</a:t>
            </a:r>
            <a:r>
              <a:rPr lang="es-ES_tradnl" dirty="0" smtClean="0"/>
              <a:t>, 2006; 2010)</a:t>
            </a:r>
          </a:p>
          <a:p>
            <a:pPr lvl="2">
              <a:lnSpc>
                <a:spcPct val="80000"/>
              </a:lnSpc>
            </a:pPr>
            <a:r>
              <a:rPr lang="es-ES_tradnl" dirty="0">
                <a:hlinkClick r:id="rId4"/>
              </a:rPr>
              <a:t>http://sentiwordnet.isti.cnr.it</a:t>
            </a:r>
            <a:r>
              <a:rPr lang="es-ES_tradnl" dirty="0" smtClean="0">
                <a:hlinkClick r:id="rId4"/>
              </a:rPr>
              <a:t>/</a:t>
            </a:r>
            <a:r>
              <a:rPr lang="es-ES_tradnl" dirty="0" smtClean="0"/>
              <a:t> </a:t>
            </a:r>
          </a:p>
          <a:p>
            <a:pPr lvl="1" eaLnBrk="1" hangingPunct="1">
              <a:lnSpc>
                <a:spcPct val="80000"/>
              </a:lnSpc>
            </a:pPr>
            <a:r>
              <a:rPr lang="es-ES_tradnl" dirty="0" err="1" smtClean="0">
                <a:solidFill>
                  <a:srgbClr val="FF0000"/>
                </a:solidFill>
              </a:rPr>
              <a:t>MicroWNOp</a:t>
            </a:r>
            <a:r>
              <a:rPr lang="es-ES_tradnl" dirty="0" smtClean="0">
                <a:solidFill>
                  <a:srgbClr val="FF0000"/>
                </a:solidFill>
              </a:rPr>
              <a:t> </a:t>
            </a:r>
            <a:r>
              <a:rPr lang="es-ES_tradnl" dirty="0" smtClean="0"/>
              <a:t>(</a:t>
            </a:r>
            <a:r>
              <a:rPr lang="es-ES_tradnl" dirty="0" err="1" smtClean="0"/>
              <a:t>Cerini</a:t>
            </a:r>
            <a:r>
              <a:rPr lang="es-ES_tradnl" dirty="0" smtClean="0"/>
              <a:t> et al., 2007; 2010)</a:t>
            </a:r>
          </a:p>
          <a:p>
            <a:pPr lvl="1" eaLnBrk="1" hangingPunct="1">
              <a:lnSpc>
                <a:spcPct val="80000"/>
              </a:lnSpc>
            </a:pPr>
            <a:r>
              <a:rPr lang="es-ES_tradnl" dirty="0" err="1" smtClean="0">
                <a:solidFill>
                  <a:srgbClr val="FF0000"/>
                </a:solidFill>
              </a:rPr>
              <a:t>Subjectivity</a:t>
            </a:r>
            <a:r>
              <a:rPr lang="es-ES_tradnl" dirty="0" smtClean="0">
                <a:solidFill>
                  <a:srgbClr val="FF0000"/>
                </a:solidFill>
              </a:rPr>
              <a:t> </a:t>
            </a:r>
            <a:r>
              <a:rPr lang="es-ES_tradnl" dirty="0" err="1" smtClean="0">
                <a:solidFill>
                  <a:srgbClr val="FF0000"/>
                </a:solidFill>
              </a:rPr>
              <a:t>indicators</a:t>
            </a:r>
            <a:r>
              <a:rPr lang="es-ES_tradnl" dirty="0" smtClean="0">
                <a:solidFill>
                  <a:srgbClr val="FF0000"/>
                </a:solidFill>
              </a:rPr>
              <a:t> </a:t>
            </a:r>
            <a:r>
              <a:rPr lang="es-ES_tradnl" dirty="0" smtClean="0"/>
              <a:t>(MPQA &amp; al.) (</a:t>
            </a:r>
            <a:r>
              <a:rPr lang="es-ES_tradnl" dirty="0" err="1" smtClean="0"/>
              <a:t>Cardie</a:t>
            </a:r>
            <a:r>
              <a:rPr lang="es-ES_tradnl" dirty="0" smtClean="0"/>
              <a:t> </a:t>
            </a:r>
            <a:r>
              <a:rPr lang="es-ES_tradnl" dirty="0" err="1" smtClean="0"/>
              <a:t>et.al</a:t>
            </a:r>
            <a:r>
              <a:rPr lang="es-ES_tradnl" dirty="0" smtClean="0"/>
              <a:t>, 2003)</a:t>
            </a:r>
          </a:p>
          <a:p>
            <a:pPr lvl="1" eaLnBrk="1" hangingPunct="1">
              <a:lnSpc>
                <a:spcPct val="80000"/>
              </a:lnSpc>
            </a:pPr>
            <a:r>
              <a:rPr lang="es-ES_tradnl" dirty="0" err="1" smtClean="0">
                <a:solidFill>
                  <a:srgbClr val="FF0000"/>
                </a:solidFill>
              </a:rPr>
              <a:t>Appraisal</a:t>
            </a:r>
            <a:r>
              <a:rPr lang="es-ES_tradnl" dirty="0" smtClean="0">
                <a:solidFill>
                  <a:srgbClr val="FF0000"/>
                </a:solidFill>
              </a:rPr>
              <a:t> </a:t>
            </a:r>
            <a:r>
              <a:rPr lang="es-ES_tradnl" dirty="0" err="1" smtClean="0">
                <a:solidFill>
                  <a:srgbClr val="FF0000"/>
                </a:solidFill>
              </a:rPr>
              <a:t>terms</a:t>
            </a:r>
            <a:r>
              <a:rPr lang="es-ES_tradnl" dirty="0" smtClean="0">
                <a:solidFill>
                  <a:srgbClr val="FF0000"/>
                </a:solidFill>
              </a:rPr>
              <a:t> </a:t>
            </a:r>
            <a:r>
              <a:rPr lang="es-ES_tradnl" dirty="0" smtClean="0"/>
              <a:t>(</a:t>
            </a:r>
            <a:r>
              <a:rPr lang="es-ES_tradnl" dirty="0" err="1" smtClean="0"/>
              <a:t>Whitelaw</a:t>
            </a:r>
            <a:r>
              <a:rPr lang="es-ES_tradnl" dirty="0" smtClean="0"/>
              <a:t>, 2006)</a:t>
            </a:r>
          </a:p>
          <a:p>
            <a:pPr lvl="1" eaLnBrk="1" hangingPunct="1">
              <a:lnSpc>
                <a:spcPct val="80000"/>
              </a:lnSpc>
            </a:pPr>
            <a:r>
              <a:rPr lang="es-ES_tradnl" dirty="0" smtClean="0"/>
              <a:t>NRC Twitter </a:t>
            </a:r>
            <a:r>
              <a:rPr lang="es-ES_tradnl" dirty="0" err="1" smtClean="0"/>
              <a:t>lexicons</a:t>
            </a:r>
            <a:r>
              <a:rPr lang="es-ES_tradnl" dirty="0" smtClean="0"/>
              <a:t> (</a:t>
            </a:r>
            <a:r>
              <a:rPr lang="es-ES_tradnl" dirty="0" err="1" smtClean="0"/>
              <a:t>Mohammad</a:t>
            </a:r>
            <a:r>
              <a:rPr lang="es-ES_tradnl" dirty="0" smtClean="0"/>
              <a:t> et al, </a:t>
            </a:r>
          </a:p>
          <a:p>
            <a:pPr lvl="2">
              <a:lnSpc>
                <a:spcPct val="80000"/>
              </a:lnSpc>
            </a:pPr>
            <a:r>
              <a:rPr lang="es-ES_tradnl" dirty="0">
                <a:hlinkClick r:id="rId5"/>
              </a:rPr>
              <a:t>http://</a:t>
            </a:r>
            <a:r>
              <a:rPr lang="es-ES_tradnl" dirty="0" smtClean="0">
                <a:hlinkClick r:id="rId5"/>
              </a:rPr>
              <a:t>saifmohammad.com/WebPages/lexicons.html</a:t>
            </a:r>
            <a:r>
              <a:rPr lang="es-ES_tradnl" dirty="0" smtClean="0"/>
              <a:t> </a:t>
            </a:r>
          </a:p>
          <a:p>
            <a:pPr marL="457200" lvl="1" indent="0" eaLnBrk="1" hangingPunct="1">
              <a:lnSpc>
                <a:spcPct val="80000"/>
              </a:lnSpc>
              <a:buNone/>
            </a:pPr>
            <a:endParaRPr lang="es-ES_tradnl" dirty="0" smtClean="0"/>
          </a:p>
          <a:p>
            <a:pPr lvl="2">
              <a:lnSpc>
                <a:spcPct val="80000"/>
              </a:lnSpc>
            </a:pPr>
            <a:endParaRPr lang="es-ES_tradnl" dirty="0" smtClean="0"/>
          </a:p>
          <a:p>
            <a:pPr lvl="1" eaLnBrk="1" hangingPunct="1">
              <a:lnSpc>
                <a:spcPct val="80000"/>
              </a:lnSpc>
            </a:pPr>
            <a:endParaRPr lang="es-ES_tradnl" sz="2500" dirty="0" smtClean="0"/>
          </a:p>
        </p:txBody>
      </p:sp>
    </p:spTree>
    <p:extLst>
      <p:ext uri="{BB962C8B-B14F-4D97-AF65-F5344CB8AC3E}">
        <p14:creationId xmlns:p14="http://schemas.microsoft.com/office/powerpoint/2010/main" xmlns="" val="39366759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dirty="0" err="1" smtClean="0"/>
              <a:t>Existing</a:t>
            </a:r>
            <a:r>
              <a:rPr lang="es-ES_tradnl" dirty="0" smtClean="0"/>
              <a:t> </a:t>
            </a:r>
            <a:r>
              <a:rPr lang="es-ES_tradnl" dirty="0" err="1" smtClean="0"/>
              <a:t>resources</a:t>
            </a:r>
            <a:r>
              <a:rPr lang="es-ES_tradnl" dirty="0" smtClean="0"/>
              <a:t> (II)</a:t>
            </a:r>
          </a:p>
        </p:txBody>
      </p:sp>
      <p:sp>
        <p:nvSpPr>
          <p:cNvPr id="22531" name="Rectangle 3"/>
          <p:cNvSpPr>
            <a:spLocks noGrp="1" noChangeArrowheads="1"/>
          </p:cNvSpPr>
          <p:nvPr>
            <p:ph idx="1"/>
          </p:nvPr>
        </p:nvSpPr>
        <p:spPr>
          <a:xfrm>
            <a:off x="395536" y="1916832"/>
            <a:ext cx="8229600" cy="5111750"/>
          </a:xfrm>
        </p:spPr>
        <p:txBody>
          <a:bodyPr/>
          <a:lstStyle/>
          <a:p>
            <a:pPr marL="0" indent="0">
              <a:lnSpc>
                <a:spcPct val="80000"/>
              </a:lnSpc>
              <a:buNone/>
            </a:pPr>
            <a:r>
              <a:rPr lang="en-GB" dirty="0"/>
              <a:t>Manually created lexical </a:t>
            </a:r>
            <a:r>
              <a:rPr lang="en-GB" dirty="0" smtClean="0"/>
              <a:t>resources:</a:t>
            </a:r>
          </a:p>
          <a:p>
            <a:pPr marL="0" indent="0">
              <a:lnSpc>
                <a:spcPct val="80000"/>
              </a:lnSpc>
              <a:buNone/>
            </a:pPr>
            <a:r>
              <a:rPr lang="en-GB" dirty="0" smtClean="0"/>
              <a:t> </a:t>
            </a:r>
          </a:p>
          <a:p>
            <a:pPr>
              <a:lnSpc>
                <a:spcPct val="80000"/>
              </a:lnSpc>
            </a:pPr>
            <a:r>
              <a:rPr lang="en-GB" dirty="0" smtClean="0">
                <a:solidFill>
                  <a:srgbClr val="FF0000"/>
                </a:solidFill>
              </a:rPr>
              <a:t>Dictionary </a:t>
            </a:r>
            <a:r>
              <a:rPr lang="en-GB" dirty="0">
                <a:solidFill>
                  <a:srgbClr val="FF0000"/>
                </a:solidFill>
              </a:rPr>
              <a:t>of Affect </a:t>
            </a:r>
            <a:r>
              <a:rPr lang="en-GB" dirty="0"/>
              <a:t>(</a:t>
            </a:r>
            <a:r>
              <a:rPr lang="en-GB" dirty="0" err="1"/>
              <a:t>Whissell</a:t>
            </a:r>
            <a:r>
              <a:rPr lang="en-GB" dirty="0"/>
              <a:t>) </a:t>
            </a:r>
            <a:endParaRPr lang="en-GB" dirty="0" smtClean="0"/>
          </a:p>
          <a:p>
            <a:pPr lvl="1">
              <a:lnSpc>
                <a:spcPct val="80000"/>
              </a:lnSpc>
            </a:pPr>
            <a:r>
              <a:rPr lang="en-GB" dirty="0" smtClean="0">
                <a:hlinkClick r:id="rId3"/>
              </a:rPr>
              <a:t>http</a:t>
            </a:r>
            <a:r>
              <a:rPr lang="en-GB" dirty="0">
                <a:hlinkClick r:id="rId3"/>
              </a:rPr>
              <a:t>://</a:t>
            </a:r>
            <a:r>
              <a:rPr lang="en-GB" dirty="0" smtClean="0">
                <a:hlinkClick r:id="rId3"/>
              </a:rPr>
              <a:t>sail.usc.edu/dal_app.php</a:t>
            </a:r>
            <a:r>
              <a:rPr lang="en-GB" dirty="0" smtClean="0"/>
              <a:t>    </a:t>
            </a:r>
          </a:p>
          <a:p>
            <a:pPr>
              <a:lnSpc>
                <a:spcPct val="80000"/>
              </a:lnSpc>
            </a:pPr>
            <a:endParaRPr lang="en-GB" dirty="0" smtClean="0"/>
          </a:p>
          <a:p>
            <a:pPr>
              <a:lnSpc>
                <a:spcPct val="80000"/>
              </a:lnSpc>
            </a:pPr>
            <a:r>
              <a:rPr lang="en-GB" dirty="0" smtClean="0">
                <a:solidFill>
                  <a:srgbClr val="FF0000"/>
                </a:solidFill>
              </a:rPr>
              <a:t>Affective </a:t>
            </a:r>
            <a:r>
              <a:rPr lang="en-GB" dirty="0">
                <a:solidFill>
                  <a:srgbClr val="FF0000"/>
                </a:solidFill>
              </a:rPr>
              <a:t>Norms for English Words </a:t>
            </a:r>
            <a:r>
              <a:rPr lang="en-GB" dirty="0" smtClean="0"/>
              <a:t>(</a:t>
            </a:r>
            <a:r>
              <a:rPr lang="en-GB" dirty="0"/>
              <a:t>Bradley &amp; </a:t>
            </a:r>
            <a:r>
              <a:rPr lang="en-GB" dirty="0" smtClean="0"/>
              <a:t>Lang)</a:t>
            </a:r>
          </a:p>
          <a:p>
            <a:pPr lvl="1">
              <a:lnSpc>
                <a:spcPct val="80000"/>
              </a:lnSpc>
            </a:pPr>
            <a:r>
              <a:rPr lang="en-GB" dirty="0" smtClean="0">
                <a:hlinkClick r:id="rId4"/>
              </a:rPr>
              <a:t>http</a:t>
            </a:r>
            <a:r>
              <a:rPr lang="en-GB" dirty="0">
                <a:hlinkClick r:id="rId4"/>
              </a:rPr>
              <a:t>://</a:t>
            </a:r>
            <a:r>
              <a:rPr lang="en-GB" dirty="0" smtClean="0">
                <a:hlinkClick r:id="rId4"/>
              </a:rPr>
              <a:t>csea.phhp.ufl.edu/media.html</a:t>
            </a:r>
            <a:r>
              <a:rPr lang="en-GB" dirty="0" smtClean="0"/>
              <a:t>  </a:t>
            </a:r>
          </a:p>
          <a:p>
            <a:pPr>
              <a:lnSpc>
                <a:spcPct val="80000"/>
              </a:lnSpc>
            </a:pPr>
            <a:endParaRPr lang="en-GB" dirty="0" smtClean="0"/>
          </a:p>
          <a:p>
            <a:pPr>
              <a:lnSpc>
                <a:spcPct val="80000"/>
              </a:lnSpc>
            </a:pPr>
            <a:r>
              <a:rPr lang="en-GB" dirty="0" smtClean="0">
                <a:solidFill>
                  <a:srgbClr val="FF0000"/>
                </a:solidFill>
              </a:rPr>
              <a:t>Harvard </a:t>
            </a:r>
            <a:r>
              <a:rPr lang="en-GB" dirty="0">
                <a:solidFill>
                  <a:srgbClr val="FF0000"/>
                </a:solidFill>
              </a:rPr>
              <a:t>General Inquirer categories</a:t>
            </a:r>
            <a:r>
              <a:rPr lang="en-GB" dirty="0"/>
              <a:t> (Stone etc</a:t>
            </a:r>
            <a:r>
              <a:rPr lang="en-GB" dirty="0" smtClean="0"/>
              <a:t>.)</a:t>
            </a:r>
          </a:p>
          <a:p>
            <a:pPr lvl="1">
              <a:lnSpc>
                <a:spcPct val="80000"/>
              </a:lnSpc>
            </a:pPr>
            <a:r>
              <a:rPr lang="en-GB" dirty="0" smtClean="0">
                <a:hlinkClick r:id="rId5"/>
              </a:rPr>
              <a:t>http</a:t>
            </a:r>
            <a:r>
              <a:rPr lang="en-GB" dirty="0">
                <a:hlinkClick r:id="rId5"/>
              </a:rPr>
              <a:t>://www.wjh.harvard.edu/~inquirer</a:t>
            </a:r>
            <a:r>
              <a:rPr lang="en-GB" dirty="0" smtClean="0">
                <a:hlinkClick r:id="rId5"/>
              </a:rPr>
              <a:t>/</a:t>
            </a:r>
            <a:r>
              <a:rPr lang="en-GB" dirty="0" smtClean="0"/>
              <a:t>  </a:t>
            </a:r>
          </a:p>
          <a:p>
            <a:pPr>
              <a:lnSpc>
                <a:spcPct val="80000"/>
              </a:lnSpc>
            </a:pPr>
            <a:endParaRPr lang="en-GB" dirty="0"/>
          </a:p>
          <a:p>
            <a:pPr>
              <a:lnSpc>
                <a:spcPct val="80000"/>
              </a:lnSpc>
            </a:pPr>
            <a:r>
              <a:rPr lang="en-GB" dirty="0" smtClean="0">
                <a:solidFill>
                  <a:srgbClr val="FF0000"/>
                </a:solidFill>
              </a:rPr>
              <a:t>NRC </a:t>
            </a:r>
            <a:r>
              <a:rPr lang="en-GB" dirty="0">
                <a:solidFill>
                  <a:srgbClr val="FF0000"/>
                </a:solidFill>
              </a:rPr>
              <a:t>Emotion Lexicon </a:t>
            </a:r>
            <a:r>
              <a:rPr lang="en-GB" dirty="0"/>
              <a:t>(Mohammad &amp; </a:t>
            </a:r>
            <a:r>
              <a:rPr lang="en-GB" dirty="0" err="1"/>
              <a:t>Turney</a:t>
            </a:r>
            <a:r>
              <a:rPr lang="en-GB" dirty="0"/>
              <a:t>) </a:t>
            </a:r>
            <a:r>
              <a:rPr lang="en-GB" dirty="0">
                <a:hlinkClick r:id="rId6"/>
              </a:rPr>
              <a:t>http://</a:t>
            </a:r>
            <a:r>
              <a:rPr lang="en-GB" dirty="0" smtClean="0">
                <a:hlinkClick r:id="rId6"/>
              </a:rPr>
              <a:t>saifmohammad.com/WebPages/lexicons.html</a:t>
            </a:r>
            <a:r>
              <a:rPr lang="en-GB" dirty="0" smtClean="0"/>
              <a:t>  </a:t>
            </a:r>
          </a:p>
          <a:p>
            <a:pPr>
              <a:lnSpc>
                <a:spcPct val="80000"/>
              </a:lnSpc>
            </a:pPr>
            <a:endParaRPr lang="en-GB" dirty="0"/>
          </a:p>
          <a:p>
            <a:pPr>
              <a:lnSpc>
                <a:spcPct val="80000"/>
              </a:lnSpc>
            </a:pPr>
            <a:r>
              <a:rPr lang="en-GB" dirty="0" err="1" smtClean="0">
                <a:solidFill>
                  <a:srgbClr val="FF0000"/>
                </a:solidFill>
              </a:rPr>
              <a:t>MaxDiff</a:t>
            </a:r>
            <a:r>
              <a:rPr lang="en-GB" dirty="0" smtClean="0">
                <a:solidFill>
                  <a:srgbClr val="FF0000"/>
                </a:solidFill>
              </a:rPr>
              <a:t> </a:t>
            </a:r>
            <a:r>
              <a:rPr lang="en-GB" dirty="0">
                <a:solidFill>
                  <a:srgbClr val="FF0000"/>
                </a:solidFill>
              </a:rPr>
              <a:t>Sentiment Lexicon </a:t>
            </a:r>
            <a:r>
              <a:rPr lang="en-GB" dirty="0"/>
              <a:t>(</a:t>
            </a:r>
            <a:r>
              <a:rPr lang="en-GB" dirty="0" err="1"/>
              <a:t>Kiritchenko</a:t>
            </a:r>
            <a:r>
              <a:rPr lang="en-GB" dirty="0"/>
              <a:t>, Zhu, &amp; Mohammad) </a:t>
            </a:r>
            <a:r>
              <a:rPr lang="en-GB" dirty="0">
                <a:hlinkClick r:id="rId6"/>
              </a:rPr>
              <a:t>http://</a:t>
            </a:r>
            <a:r>
              <a:rPr lang="en-GB" dirty="0" smtClean="0">
                <a:hlinkClick r:id="rId6"/>
              </a:rPr>
              <a:t>saifmohammad.com/WebPages/lexicons.html</a:t>
            </a:r>
            <a:r>
              <a:rPr lang="en-GB" dirty="0" smtClean="0"/>
              <a:t> </a:t>
            </a:r>
            <a:endParaRPr lang="es-ES_tradnl" sz="2500" dirty="0" smtClean="0"/>
          </a:p>
        </p:txBody>
      </p:sp>
    </p:spTree>
    <p:extLst>
      <p:ext uri="{BB962C8B-B14F-4D97-AF65-F5344CB8AC3E}">
        <p14:creationId xmlns:p14="http://schemas.microsoft.com/office/powerpoint/2010/main" xmlns="" val="3256442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dirty="0" err="1" smtClean="0"/>
              <a:t>Existing</a:t>
            </a:r>
            <a:r>
              <a:rPr lang="es-ES_tradnl" dirty="0" smtClean="0"/>
              <a:t> </a:t>
            </a:r>
            <a:r>
              <a:rPr lang="es-ES_tradnl" dirty="0" err="1" smtClean="0"/>
              <a:t>resources</a:t>
            </a:r>
            <a:r>
              <a:rPr lang="es-ES_tradnl" dirty="0" smtClean="0"/>
              <a:t> (III)</a:t>
            </a:r>
          </a:p>
        </p:txBody>
      </p:sp>
      <p:sp>
        <p:nvSpPr>
          <p:cNvPr id="22531" name="Rectangle 3"/>
          <p:cNvSpPr>
            <a:spLocks noGrp="1" noChangeArrowheads="1"/>
          </p:cNvSpPr>
          <p:nvPr>
            <p:ph idx="1"/>
          </p:nvPr>
        </p:nvSpPr>
        <p:spPr>
          <a:xfrm>
            <a:off x="395536" y="1916832"/>
            <a:ext cx="8229600" cy="5111750"/>
          </a:xfrm>
        </p:spPr>
        <p:txBody>
          <a:bodyPr/>
          <a:lstStyle/>
          <a:p>
            <a:pPr marL="0" indent="0">
              <a:lnSpc>
                <a:spcPct val="80000"/>
              </a:lnSpc>
              <a:buNone/>
            </a:pPr>
            <a:r>
              <a:rPr lang="en-GB" dirty="0"/>
              <a:t>Manually created lexical </a:t>
            </a:r>
            <a:r>
              <a:rPr lang="en-GB" dirty="0" smtClean="0"/>
              <a:t>resources:</a:t>
            </a:r>
          </a:p>
          <a:p>
            <a:pPr marL="0" indent="0">
              <a:lnSpc>
                <a:spcPct val="80000"/>
              </a:lnSpc>
              <a:buNone/>
            </a:pPr>
            <a:r>
              <a:rPr lang="en-GB" dirty="0" smtClean="0"/>
              <a:t> </a:t>
            </a:r>
          </a:p>
          <a:p>
            <a:pPr>
              <a:lnSpc>
                <a:spcPct val="80000"/>
              </a:lnSpc>
            </a:pPr>
            <a:r>
              <a:rPr lang="en-GB" dirty="0" smtClean="0">
                <a:solidFill>
                  <a:srgbClr val="FF0000"/>
                </a:solidFill>
              </a:rPr>
              <a:t>Dictionary </a:t>
            </a:r>
            <a:r>
              <a:rPr lang="en-GB" dirty="0">
                <a:solidFill>
                  <a:srgbClr val="FF0000"/>
                </a:solidFill>
              </a:rPr>
              <a:t>of Affect </a:t>
            </a:r>
            <a:r>
              <a:rPr lang="en-GB" dirty="0"/>
              <a:t>(</a:t>
            </a:r>
            <a:r>
              <a:rPr lang="en-GB" dirty="0" err="1"/>
              <a:t>Whissell</a:t>
            </a:r>
            <a:r>
              <a:rPr lang="en-GB" dirty="0"/>
              <a:t>) </a:t>
            </a:r>
            <a:endParaRPr lang="en-GB" dirty="0" smtClean="0"/>
          </a:p>
          <a:p>
            <a:pPr lvl="1">
              <a:lnSpc>
                <a:spcPct val="80000"/>
              </a:lnSpc>
            </a:pPr>
            <a:r>
              <a:rPr lang="en-GB" dirty="0" smtClean="0">
                <a:hlinkClick r:id="rId3"/>
              </a:rPr>
              <a:t>http</a:t>
            </a:r>
            <a:r>
              <a:rPr lang="en-GB" dirty="0">
                <a:hlinkClick r:id="rId3"/>
              </a:rPr>
              <a:t>://</a:t>
            </a:r>
            <a:r>
              <a:rPr lang="en-GB" dirty="0" smtClean="0">
                <a:hlinkClick r:id="rId3"/>
              </a:rPr>
              <a:t>sail.usc.edu/dal_app.php</a:t>
            </a:r>
            <a:r>
              <a:rPr lang="en-GB" dirty="0" smtClean="0"/>
              <a:t>    </a:t>
            </a:r>
          </a:p>
          <a:p>
            <a:pPr>
              <a:lnSpc>
                <a:spcPct val="80000"/>
              </a:lnSpc>
            </a:pPr>
            <a:endParaRPr lang="en-GB" dirty="0" smtClean="0"/>
          </a:p>
          <a:p>
            <a:pPr>
              <a:lnSpc>
                <a:spcPct val="80000"/>
              </a:lnSpc>
            </a:pPr>
            <a:r>
              <a:rPr lang="en-GB" dirty="0" smtClean="0">
                <a:solidFill>
                  <a:srgbClr val="FF0000"/>
                </a:solidFill>
              </a:rPr>
              <a:t>Affective </a:t>
            </a:r>
            <a:r>
              <a:rPr lang="en-GB" dirty="0">
                <a:solidFill>
                  <a:srgbClr val="FF0000"/>
                </a:solidFill>
              </a:rPr>
              <a:t>Norms for English Words </a:t>
            </a:r>
            <a:r>
              <a:rPr lang="en-GB" dirty="0" smtClean="0"/>
              <a:t>(</a:t>
            </a:r>
            <a:r>
              <a:rPr lang="en-GB" dirty="0"/>
              <a:t>Bradley &amp; </a:t>
            </a:r>
            <a:r>
              <a:rPr lang="en-GB" dirty="0" smtClean="0"/>
              <a:t>Lang)</a:t>
            </a:r>
          </a:p>
          <a:p>
            <a:pPr lvl="1">
              <a:lnSpc>
                <a:spcPct val="80000"/>
              </a:lnSpc>
            </a:pPr>
            <a:r>
              <a:rPr lang="en-GB" dirty="0" smtClean="0">
                <a:hlinkClick r:id="rId4"/>
              </a:rPr>
              <a:t>http</a:t>
            </a:r>
            <a:r>
              <a:rPr lang="en-GB" dirty="0">
                <a:hlinkClick r:id="rId4"/>
              </a:rPr>
              <a:t>://</a:t>
            </a:r>
            <a:r>
              <a:rPr lang="en-GB" dirty="0" smtClean="0">
                <a:hlinkClick r:id="rId4"/>
              </a:rPr>
              <a:t>csea.phhp.ufl.edu/media.html</a:t>
            </a:r>
            <a:r>
              <a:rPr lang="en-GB" dirty="0" smtClean="0"/>
              <a:t>  </a:t>
            </a:r>
          </a:p>
          <a:p>
            <a:pPr>
              <a:lnSpc>
                <a:spcPct val="80000"/>
              </a:lnSpc>
            </a:pPr>
            <a:endParaRPr lang="en-GB" dirty="0" smtClean="0"/>
          </a:p>
          <a:p>
            <a:pPr>
              <a:lnSpc>
                <a:spcPct val="80000"/>
              </a:lnSpc>
            </a:pPr>
            <a:r>
              <a:rPr lang="en-GB" dirty="0" smtClean="0">
                <a:solidFill>
                  <a:srgbClr val="FF0000"/>
                </a:solidFill>
              </a:rPr>
              <a:t>Harvard </a:t>
            </a:r>
            <a:r>
              <a:rPr lang="en-GB" dirty="0">
                <a:solidFill>
                  <a:srgbClr val="FF0000"/>
                </a:solidFill>
              </a:rPr>
              <a:t>General Inquirer categories</a:t>
            </a:r>
            <a:r>
              <a:rPr lang="en-GB" dirty="0"/>
              <a:t> (Stone etc</a:t>
            </a:r>
            <a:r>
              <a:rPr lang="en-GB" dirty="0" smtClean="0"/>
              <a:t>.)</a:t>
            </a:r>
          </a:p>
          <a:p>
            <a:pPr lvl="1">
              <a:lnSpc>
                <a:spcPct val="80000"/>
              </a:lnSpc>
            </a:pPr>
            <a:r>
              <a:rPr lang="en-GB" dirty="0" smtClean="0">
                <a:hlinkClick r:id="rId5"/>
              </a:rPr>
              <a:t>http</a:t>
            </a:r>
            <a:r>
              <a:rPr lang="en-GB" dirty="0">
                <a:hlinkClick r:id="rId5"/>
              </a:rPr>
              <a:t>://www.wjh.harvard.edu/~inquirer</a:t>
            </a:r>
            <a:r>
              <a:rPr lang="en-GB" dirty="0" smtClean="0">
                <a:hlinkClick r:id="rId5"/>
              </a:rPr>
              <a:t>/</a:t>
            </a:r>
            <a:r>
              <a:rPr lang="en-GB" dirty="0" smtClean="0"/>
              <a:t>  </a:t>
            </a:r>
          </a:p>
          <a:p>
            <a:pPr>
              <a:lnSpc>
                <a:spcPct val="80000"/>
              </a:lnSpc>
            </a:pPr>
            <a:endParaRPr lang="en-GB" dirty="0"/>
          </a:p>
          <a:p>
            <a:pPr>
              <a:lnSpc>
                <a:spcPct val="80000"/>
              </a:lnSpc>
            </a:pPr>
            <a:r>
              <a:rPr lang="en-GB" dirty="0" smtClean="0">
                <a:solidFill>
                  <a:srgbClr val="FF0000"/>
                </a:solidFill>
              </a:rPr>
              <a:t>NRC </a:t>
            </a:r>
            <a:r>
              <a:rPr lang="en-GB" dirty="0">
                <a:solidFill>
                  <a:srgbClr val="FF0000"/>
                </a:solidFill>
              </a:rPr>
              <a:t>Emotion Lexicon </a:t>
            </a:r>
            <a:r>
              <a:rPr lang="en-GB" dirty="0"/>
              <a:t>(Mohammad &amp; </a:t>
            </a:r>
            <a:r>
              <a:rPr lang="en-GB" dirty="0" err="1"/>
              <a:t>Turney</a:t>
            </a:r>
            <a:r>
              <a:rPr lang="en-GB" dirty="0"/>
              <a:t>) </a:t>
            </a:r>
            <a:r>
              <a:rPr lang="en-GB" dirty="0">
                <a:hlinkClick r:id="rId6"/>
              </a:rPr>
              <a:t>http://</a:t>
            </a:r>
            <a:r>
              <a:rPr lang="en-GB" dirty="0" smtClean="0">
                <a:hlinkClick r:id="rId6"/>
              </a:rPr>
              <a:t>saifmohammad.com/WebPages/lexicons.html</a:t>
            </a:r>
            <a:r>
              <a:rPr lang="en-GB" dirty="0" smtClean="0"/>
              <a:t>  </a:t>
            </a:r>
          </a:p>
          <a:p>
            <a:pPr>
              <a:lnSpc>
                <a:spcPct val="80000"/>
              </a:lnSpc>
            </a:pPr>
            <a:endParaRPr lang="en-GB" dirty="0"/>
          </a:p>
          <a:p>
            <a:pPr>
              <a:lnSpc>
                <a:spcPct val="80000"/>
              </a:lnSpc>
            </a:pPr>
            <a:r>
              <a:rPr lang="en-GB" dirty="0" err="1" smtClean="0">
                <a:solidFill>
                  <a:srgbClr val="FF0000"/>
                </a:solidFill>
              </a:rPr>
              <a:t>MaxDiff</a:t>
            </a:r>
            <a:r>
              <a:rPr lang="en-GB" dirty="0" smtClean="0">
                <a:solidFill>
                  <a:srgbClr val="FF0000"/>
                </a:solidFill>
              </a:rPr>
              <a:t> </a:t>
            </a:r>
            <a:r>
              <a:rPr lang="en-GB" dirty="0">
                <a:solidFill>
                  <a:srgbClr val="FF0000"/>
                </a:solidFill>
              </a:rPr>
              <a:t>Sentiment Lexicon </a:t>
            </a:r>
            <a:r>
              <a:rPr lang="en-GB" dirty="0"/>
              <a:t>(</a:t>
            </a:r>
            <a:r>
              <a:rPr lang="en-GB" dirty="0" err="1"/>
              <a:t>Kiritchenko</a:t>
            </a:r>
            <a:r>
              <a:rPr lang="en-GB" dirty="0"/>
              <a:t>, Zhu, &amp; Mohammad) </a:t>
            </a:r>
            <a:r>
              <a:rPr lang="en-GB" dirty="0">
                <a:hlinkClick r:id="rId6"/>
              </a:rPr>
              <a:t>http://</a:t>
            </a:r>
            <a:r>
              <a:rPr lang="en-GB" dirty="0" smtClean="0">
                <a:hlinkClick r:id="rId6"/>
              </a:rPr>
              <a:t>saifmohammad.com/WebPages/lexicons.html</a:t>
            </a:r>
            <a:r>
              <a:rPr lang="en-GB" dirty="0" smtClean="0"/>
              <a:t> </a:t>
            </a:r>
            <a:endParaRPr lang="es-ES_tradnl" sz="2500" dirty="0" smtClean="0"/>
          </a:p>
        </p:txBody>
      </p:sp>
    </p:spTree>
    <p:extLst>
      <p:ext uri="{BB962C8B-B14F-4D97-AF65-F5344CB8AC3E}">
        <p14:creationId xmlns:p14="http://schemas.microsoft.com/office/powerpoint/2010/main" xmlns="" val="100841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4338" name="Picture 2" descr="http://johnsoncook.com/wp-content/uploads/2012/10/6165586_blog-300x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7984" y="1567147"/>
            <a:ext cx="5817116" cy="3878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00180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_tradnl" dirty="0" err="1" smtClean="0"/>
              <a:t>Existing</a:t>
            </a:r>
            <a:r>
              <a:rPr lang="es-ES_tradnl" dirty="0" smtClean="0"/>
              <a:t> </a:t>
            </a:r>
            <a:r>
              <a:rPr lang="es-ES_tradnl" dirty="0" err="1" smtClean="0"/>
              <a:t>resources</a:t>
            </a:r>
            <a:r>
              <a:rPr lang="es-ES_tradnl" dirty="0" smtClean="0"/>
              <a:t> (IV)</a:t>
            </a:r>
          </a:p>
        </p:txBody>
      </p:sp>
      <p:sp>
        <p:nvSpPr>
          <p:cNvPr id="22531" name="Rectangle 3"/>
          <p:cNvSpPr>
            <a:spLocks noGrp="1" noChangeArrowheads="1"/>
          </p:cNvSpPr>
          <p:nvPr>
            <p:ph idx="1"/>
          </p:nvPr>
        </p:nvSpPr>
        <p:spPr>
          <a:xfrm>
            <a:off x="395536" y="1916832"/>
            <a:ext cx="8229600" cy="5111750"/>
          </a:xfrm>
        </p:spPr>
        <p:txBody>
          <a:bodyPr/>
          <a:lstStyle/>
          <a:p>
            <a:pPr>
              <a:lnSpc>
                <a:spcPct val="80000"/>
              </a:lnSpc>
            </a:pPr>
            <a:r>
              <a:rPr lang="en-GB" dirty="0" smtClean="0">
                <a:solidFill>
                  <a:srgbClr val="FF0000"/>
                </a:solidFill>
              </a:rPr>
              <a:t>Affective </a:t>
            </a:r>
            <a:r>
              <a:rPr lang="en-GB" dirty="0">
                <a:solidFill>
                  <a:srgbClr val="FF0000"/>
                </a:solidFill>
              </a:rPr>
              <a:t>Text Dataset </a:t>
            </a:r>
            <a:r>
              <a:rPr lang="en-GB" dirty="0"/>
              <a:t>(</a:t>
            </a:r>
            <a:r>
              <a:rPr lang="en-GB" dirty="0" err="1"/>
              <a:t>Strapparava</a:t>
            </a:r>
            <a:r>
              <a:rPr lang="en-GB" dirty="0"/>
              <a:t> &amp; </a:t>
            </a:r>
            <a:r>
              <a:rPr lang="en-GB" dirty="0" err="1"/>
              <a:t>Mihalcea</a:t>
            </a:r>
            <a:r>
              <a:rPr lang="en-GB" dirty="0"/>
              <a:t>) – news; </a:t>
            </a:r>
            <a:r>
              <a:rPr lang="en-GB" dirty="0" smtClean="0"/>
              <a:t>headlines</a:t>
            </a:r>
          </a:p>
          <a:p>
            <a:pPr lvl="1">
              <a:lnSpc>
                <a:spcPct val="80000"/>
              </a:lnSpc>
            </a:pPr>
            <a:r>
              <a:rPr lang="en-GB" dirty="0" smtClean="0">
                <a:hlinkClick r:id="rId3"/>
              </a:rPr>
              <a:t>http</a:t>
            </a:r>
            <a:r>
              <a:rPr lang="en-GB" dirty="0">
                <a:hlinkClick r:id="rId3"/>
              </a:rPr>
              <a:t>://web.eecs.umich.edu/~</a:t>
            </a:r>
            <a:r>
              <a:rPr lang="en-GB" dirty="0" smtClean="0">
                <a:hlinkClick r:id="rId3"/>
              </a:rPr>
              <a:t>mihalcea/downloads.html#affective</a:t>
            </a:r>
            <a:endParaRPr lang="en-GB" dirty="0" smtClean="0"/>
          </a:p>
          <a:p>
            <a:pPr>
              <a:lnSpc>
                <a:spcPct val="80000"/>
              </a:lnSpc>
            </a:pPr>
            <a:endParaRPr lang="en-GB" dirty="0" smtClean="0"/>
          </a:p>
          <a:p>
            <a:pPr>
              <a:lnSpc>
                <a:spcPct val="80000"/>
              </a:lnSpc>
            </a:pPr>
            <a:r>
              <a:rPr lang="en-GB" dirty="0" smtClean="0">
                <a:solidFill>
                  <a:srgbClr val="FF0000"/>
                </a:solidFill>
              </a:rPr>
              <a:t>Affect </a:t>
            </a:r>
            <a:r>
              <a:rPr lang="en-GB" dirty="0">
                <a:solidFill>
                  <a:srgbClr val="FF0000"/>
                </a:solidFill>
              </a:rPr>
              <a:t>Dataset (</a:t>
            </a:r>
            <a:r>
              <a:rPr lang="en-GB" dirty="0" err="1">
                <a:solidFill>
                  <a:srgbClr val="FF0000"/>
                </a:solidFill>
              </a:rPr>
              <a:t>Alm</a:t>
            </a:r>
            <a:r>
              <a:rPr lang="en-GB" dirty="0">
                <a:solidFill>
                  <a:srgbClr val="FF0000"/>
                </a:solidFill>
              </a:rPr>
              <a:t>) </a:t>
            </a:r>
            <a:r>
              <a:rPr lang="en-GB" dirty="0"/>
              <a:t>– classic literary tales; </a:t>
            </a:r>
            <a:r>
              <a:rPr lang="en-GB" dirty="0" smtClean="0"/>
              <a:t>sentences</a:t>
            </a:r>
          </a:p>
          <a:p>
            <a:pPr lvl="1">
              <a:lnSpc>
                <a:spcPct val="80000"/>
              </a:lnSpc>
            </a:pPr>
            <a:r>
              <a:rPr lang="en-GB" dirty="0" smtClean="0">
                <a:hlinkClick r:id="rId4"/>
              </a:rPr>
              <a:t>http</a:t>
            </a:r>
            <a:r>
              <a:rPr lang="en-GB" dirty="0">
                <a:hlinkClick r:id="rId4"/>
              </a:rPr>
              <a:t>://people.rc.rit.edu/~coagla</a:t>
            </a:r>
            <a:r>
              <a:rPr lang="en-GB" dirty="0" smtClean="0">
                <a:hlinkClick r:id="rId4"/>
              </a:rPr>
              <a:t>/</a:t>
            </a:r>
            <a:r>
              <a:rPr lang="en-GB" dirty="0" smtClean="0"/>
              <a:t>  </a:t>
            </a:r>
          </a:p>
          <a:p>
            <a:pPr>
              <a:lnSpc>
                <a:spcPct val="80000"/>
              </a:lnSpc>
            </a:pPr>
            <a:endParaRPr lang="en-GB" dirty="0"/>
          </a:p>
          <a:p>
            <a:pPr>
              <a:lnSpc>
                <a:spcPct val="80000"/>
              </a:lnSpc>
            </a:pPr>
            <a:r>
              <a:rPr lang="en-GB" dirty="0" smtClean="0">
                <a:solidFill>
                  <a:srgbClr val="FF0000"/>
                </a:solidFill>
              </a:rPr>
              <a:t>2012 </a:t>
            </a:r>
            <a:r>
              <a:rPr lang="en-GB" dirty="0">
                <a:solidFill>
                  <a:srgbClr val="FF0000"/>
                </a:solidFill>
              </a:rPr>
              <a:t>US Presidential Elections – tweets </a:t>
            </a:r>
            <a:r>
              <a:rPr lang="en-GB" dirty="0"/>
              <a:t>(Mohammad et al</a:t>
            </a:r>
            <a:r>
              <a:rPr lang="en-GB" dirty="0" smtClean="0"/>
              <a:t>.)</a:t>
            </a:r>
          </a:p>
          <a:p>
            <a:pPr lvl="1">
              <a:lnSpc>
                <a:spcPct val="80000"/>
              </a:lnSpc>
            </a:pPr>
            <a:r>
              <a:rPr lang="en-GB" dirty="0" smtClean="0">
                <a:hlinkClick r:id="rId5"/>
              </a:rPr>
              <a:t>http</a:t>
            </a:r>
            <a:r>
              <a:rPr lang="en-GB" dirty="0">
                <a:hlinkClick r:id="rId5"/>
              </a:rPr>
              <a:t>://</a:t>
            </a:r>
            <a:r>
              <a:rPr lang="en-GB" dirty="0" smtClean="0">
                <a:hlinkClick r:id="rId5"/>
              </a:rPr>
              <a:t>saifmohammad.com/WebDocs/ElectoralTweetsData.zip</a:t>
            </a:r>
            <a:r>
              <a:rPr lang="en-GB" dirty="0" smtClean="0"/>
              <a:t> </a:t>
            </a:r>
          </a:p>
          <a:p>
            <a:pPr>
              <a:lnSpc>
                <a:spcPct val="80000"/>
              </a:lnSpc>
            </a:pPr>
            <a:endParaRPr lang="en-GB" dirty="0" smtClean="0"/>
          </a:p>
          <a:p>
            <a:pPr>
              <a:lnSpc>
                <a:spcPct val="80000"/>
              </a:lnSpc>
            </a:pPr>
            <a:r>
              <a:rPr lang="en-GB" dirty="0" err="1" smtClean="0">
                <a:solidFill>
                  <a:srgbClr val="FF0000"/>
                </a:solidFill>
              </a:rPr>
              <a:t>EmotionML</a:t>
            </a:r>
            <a:r>
              <a:rPr lang="en-GB" dirty="0" smtClean="0">
                <a:solidFill>
                  <a:srgbClr val="FF0000"/>
                </a:solidFill>
              </a:rPr>
              <a:t> </a:t>
            </a:r>
            <a:r>
              <a:rPr lang="en-GB" dirty="0"/>
              <a:t>(</a:t>
            </a:r>
            <a:r>
              <a:rPr lang="en-GB" dirty="0" err="1"/>
              <a:t>Schröder</a:t>
            </a:r>
            <a:r>
              <a:rPr lang="en-GB" dirty="0"/>
              <a:t> et al.) </a:t>
            </a:r>
            <a:endParaRPr lang="en-GB" dirty="0" smtClean="0"/>
          </a:p>
          <a:p>
            <a:pPr lvl="1">
              <a:lnSpc>
                <a:spcPct val="80000"/>
              </a:lnSpc>
            </a:pPr>
            <a:r>
              <a:rPr lang="en-GB" dirty="0" smtClean="0">
                <a:hlinkClick r:id="rId6"/>
              </a:rPr>
              <a:t>http</a:t>
            </a:r>
            <a:r>
              <a:rPr lang="en-GB" dirty="0">
                <a:hlinkClick r:id="rId6"/>
              </a:rPr>
              <a:t>://www.w3.org/TR/emotionml</a:t>
            </a:r>
            <a:r>
              <a:rPr lang="en-GB" dirty="0" smtClean="0">
                <a:hlinkClick r:id="rId6"/>
              </a:rPr>
              <a:t>/</a:t>
            </a:r>
            <a:endParaRPr lang="en-GB" dirty="0" smtClean="0"/>
          </a:p>
          <a:p>
            <a:pPr>
              <a:lnSpc>
                <a:spcPct val="80000"/>
              </a:lnSpc>
            </a:pPr>
            <a:r>
              <a:rPr lang="es-ES_tradnl" dirty="0" smtClean="0">
                <a:solidFill>
                  <a:srgbClr val="FF0000"/>
                </a:solidFill>
              </a:rPr>
              <a:t>ISEAR </a:t>
            </a:r>
            <a:r>
              <a:rPr lang="es-ES_tradnl" dirty="0"/>
              <a:t>(</a:t>
            </a:r>
            <a:r>
              <a:rPr lang="es-ES_tradnl" dirty="0" err="1"/>
              <a:t>Scherer</a:t>
            </a:r>
            <a:r>
              <a:rPr lang="es-ES_tradnl" dirty="0"/>
              <a:t>, 1997)</a:t>
            </a:r>
          </a:p>
          <a:p>
            <a:pPr>
              <a:lnSpc>
                <a:spcPct val="80000"/>
              </a:lnSpc>
            </a:pPr>
            <a:r>
              <a:rPr lang="es-ES_tradnl" dirty="0">
                <a:solidFill>
                  <a:srgbClr val="FF0000"/>
                </a:solidFill>
              </a:rPr>
              <a:t>MPQA</a:t>
            </a:r>
            <a:r>
              <a:rPr lang="es-ES_tradnl" dirty="0"/>
              <a:t> (</a:t>
            </a:r>
            <a:r>
              <a:rPr lang="es-ES_tradnl" dirty="0" err="1"/>
              <a:t>Wiebe</a:t>
            </a:r>
            <a:r>
              <a:rPr lang="es-ES_tradnl" dirty="0"/>
              <a:t> et al., 2002)</a:t>
            </a:r>
          </a:p>
          <a:p>
            <a:pPr>
              <a:lnSpc>
                <a:spcPct val="80000"/>
              </a:lnSpc>
            </a:pPr>
            <a:r>
              <a:rPr lang="es-ES_tradnl" dirty="0">
                <a:solidFill>
                  <a:srgbClr val="FF0000"/>
                </a:solidFill>
              </a:rPr>
              <a:t>TAC/TREC data </a:t>
            </a:r>
            <a:r>
              <a:rPr lang="es-ES_tradnl" dirty="0"/>
              <a:t>(2006-2008)</a:t>
            </a:r>
          </a:p>
          <a:p>
            <a:pPr>
              <a:lnSpc>
                <a:spcPct val="80000"/>
              </a:lnSpc>
            </a:pPr>
            <a:r>
              <a:rPr lang="es-ES_tradnl" dirty="0">
                <a:solidFill>
                  <a:srgbClr val="FF0000"/>
                </a:solidFill>
              </a:rPr>
              <a:t>NTCIR MOAT data </a:t>
            </a:r>
            <a:r>
              <a:rPr lang="es-ES_tradnl" dirty="0"/>
              <a:t>(2007-2010)</a:t>
            </a:r>
          </a:p>
          <a:p>
            <a:pPr>
              <a:lnSpc>
                <a:spcPct val="80000"/>
              </a:lnSpc>
            </a:pPr>
            <a:r>
              <a:rPr lang="es-ES_tradnl" dirty="0" err="1">
                <a:solidFill>
                  <a:srgbClr val="FF0000"/>
                </a:solidFill>
              </a:rPr>
              <a:t>SemEval</a:t>
            </a:r>
            <a:r>
              <a:rPr lang="es-ES_tradnl" dirty="0">
                <a:solidFill>
                  <a:srgbClr val="FF0000"/>
                </a:solidFill>
              </a:rPr>
              <a:t> </a:t>
            </a:r>
            <a:r>
              <a:rPr lang="es-ES_tradnl" dirty="0" smtClean="0">
                <a:solidFill>
                  <a:srgbClr val="FF0000"/>
                </a:solidFill>
              </a:rPr>
              <a:t>data: </a:t>
            </a:r>
            <a:endParaRPr lang="es-ES_tradnl" dirty="0">
              <a:solidFill>
                <a:srgbClr val="FF0000"/>
              </a:solidFill>
            </a:endParaRPr>
          </a:p>
          <a:p>
            <a:pPr lvl="1">
              <a:lnSpc>
                <a:spcPct val="80000"/>
              </a:lnSpc>
            </a:pPr>
            <a:r>
              <a:rPr lang="es-ES_tradnl" dirty="0" err="1"/>
              <a:t>Sentiment</a:t>
            </a:r>
            <a:r>
              <a:rPr lang="es-ES_tradnl" dirty="0"/>
              <a:t> </a:t>
            </a:r>
            <a:r>
              <a:rPr lang="es-ES_tradnl" dirty="0" err="1"/>
              <a:t>Analysis</a:t>
            </a:r>
            <a:r>
              <a:rPr lang="es-ES_tradnl" dirty="0"/>
              <a:t> in Twitter (2013-2016)</a:t>
            </a:r>
          </a:p>
          <a:p>
            <a:pPr lvl="1">
              <a:lnSpc>
                <a:spcPct val="80000"/>
              </a:lnSpc>
            </a:pPr>
            <a:r>
              <a:rPr lang="es-ES_tradnl" dirty="0" err="1"/>
              <a:t>Aspect-based</a:t>
            </a:r>
            <a:r>
              <a:rPr lang="es-ES_tradnl" dirty="0"/>
              <a:t> </a:t>
            </a:r>
            <a:r>
              <a:rPr lang="es-ES_tradnl" dirty="0" err="1"/>
              <a:t>Sentiment</a:t>
            </a:r>
            <a:r>
              <a:rPr lang="es-ES_tradnl" dirty="0"/>
              <a:t> </a:t>
            </a:r>
            <a:r>
              <a:rPr lang="es-ES_tradnl" dirty="0" err="1"/>
              <a:t>Analysis</a:t>
            </a:r>
            <a:r>
              <a:rPr lang="es-ES_tradnl" dirty="0"/>
              <a:t> (2016)</a:t>
            </a:r>
          </a:p>
          <a:p>
            <a:pPr lvl="1">
              <a:lnSpc>
                <a:spcPct val="80000"/>
              </a:lnSpc>
            </a:pPr>
            <a:r>
              <a:rPr lang="es-ES_tradnl" dirty="0" err="1"/>
              <a:t>Detecting</a:t>
            </a:r>
            <a:r>
              <a:rPr lang="es-ES_tradnl" dirty="0"/>
              <a:t> </a:t>
            </a:r>
            <a:r>
              <a:rPr lang="es-ES_tradnl" dirty="0" err="1"/>
              <a:t>stance</a:t>
            </a:r>
            <a:r>
              <a:rPr lang="es-ES_tradnl" dirty="0"/>
              <a:t> in Tweets (2016)</a:t>
            </a:r>
          </a:p>
          <a:p>
            <a:pPr lvl="1">
              <a:lnSpc>
                <a:spcPct val="80000"/>
              </a:lnSpc>
            </a:pPr>
            <a:r>
              <a:rPr lang="es-ES_tradnl" dirty="0" err="1"/>
              <a:t>Detecting</a:t>
            </a:r>
            <a:r>
              <a:rPr lang="es-ES_tradnl" dirty="0"/>
              <a:t> </a:t>
            </a:r>
            <a:r>
              <a:rPr lang="es-ES_tradnl" dirty="0" err="1"/>
              <a:t>sentiment</a:t>
            </a:r>
            <a:r>
              <a:rPr lang="es-ES_tradnl" dirty="0"/>
              <a:t> </a:t>
            </a:r>
            <a:r>
              <a:rPr lang="es-ES_tradnl" dirty="0" err="1"/>
              <a:t>intensity</a:t>
            </a:r>
            <a:r>
              <a:rPr lang="es-ES_tradnl" dirty="0"/>
              <a:t> (2016)</a:t>
            </a:r>
          </a:p>
          <a:p>
            <a:pPr marL="0" indent="0">
              <a:lnSpc>
                <a:spcPct val="80000"/>
              </a:lnSpc>
              <a:buNone/>
            </a:pPr>
            <a:r>
              <a:rPr lang="en-GB" dirty="0" smtClean="0"/>
              <a:t> </a:t>
            </a:r>
            <a:endParaRPr lang="es-ES_tradnl" sz="2500" dirty="0" smtClean="0"/>
          </a:p>
        </p:txBody>
      </p:sp>
    </p:spTree>
    <p:extLst>
      <p:ext uri="{BB962C8B-B14F-4D97-AF65-F5344CB8AC3E}">
        <p14:creationId xmlns:p14="http://schemas.microsoft.com/office/powerpoint/2010/main" xmlns="" val="38543657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340768"/>
            <a:ext cx="8208912" cy="428625"/>
          </a:xfrm>
        </p:spPr>
        <p:txBody>
          <a:bodyPr/>
          <a:lstStyle/>
          <a:p>
            <a:pPr eaLnBrk="1" hangingPunct="1"/>
            <a:r>
              <a:rPr lang="es-ES_tradnl" dirty="0" err="1" smtClean="0"/>
              <a:t>Existing</a:t>
            </a:r>
            <a:r>
              <a:rPr lang="es-ES_tradnl" dirty="0" smtClean="0"/>
              <a:t> </a:t>
            </a:r>
            <a:r>
              <a:rPr lang="es-ES_tradnl" dirty="0" err="1" smtClean="0"/>
              <a:t>resources</a:t>
            </a:r>
            <a:r>
              <a:rPr lang="es-ES_tradnl" dirty="0" smtClean="0"/>
              <a:t> (V) – </a:t>
            </a:r>
            <a:r>
              <a:rPr lang="es-ES_tradnl" dirty="0" err="1" smtClean="0"/>
              <a:t>other</a:t>
            </a:r>
            <a:r>
              <a:rPr lang="es-ES_tradnl" dirty="0" smtClean="0"/>
              <a:t> </a:t>
            </a:r>
            <a:r>
              <a:rPr lang="es-ES_tradnl" dirty="0" err="1" smtClean="0"/>
              <a:t>languages</a:t>
            </a:r>
            <a:endParaRPr lang="es-ES_tradnl" dirty="0" smtClean="0"/>
          </a:p>
        </p:txBody>
      </p:sp>
      <p:sp>
        <p:nvSpPr>
          <p:cNvPr id="22531" name="Rectangle 3"/>
          <p:cNvSpPr>
            <a:spLocks noGrp="1" noChangeArrowheads="1"/>
          </p:cNvSpPr>
          <p:nvPr>
            <p:ph idx="1"/>
          </p:nvPr>
        </p:nvSpPr>
        <p:spPr>
          <a:xfrm>
            <a:off x="395536" y="1775559"/>
            <a:ext cx="8229600" cy="5111750"/>
          </a:xfrm>
        </p:spPr>
        <p:txBody>
          <a:bodyPr/>
          <a:lstStyle/>
          <a:p>
            <a:pPr>
              <a:lnSpc>
                <a:spcPct val="80000"/>
              </a:lnSpc>
            </a:pPr>
            <a:r>
              <a:rPr lang="en-GB" dirty="0" smtClean="0">
                <a:solidFill>
                  <a:srgbClr val="FF0000"/>
                </a:solidFill>
              </a:rPr>
              <a:t>Spanish: </a:t>
            </a:r>
          </a:p>
          <a:p>
            <a:pPr lvl="1">
              <a:lnSpc>
                <a:spcPct val="80000"/>
              </a:lnSpc>
            </a:pPr>
            <a:r>
              <a:rPr lang="en-GB" dirty="0" smtClean="0"/>
              <a:t>TASS (Taller de </a:t>
            </a:r>
            <a:r>
              <a:rPr lang="en-GB" dirty="0" err="1" smtClean="0"/>
              <a:t>Analisis</a:t>
            </a:r>
            <a:r>
              <a:rPr lang="en-GB" dirty="0" smtClean="0"/>
              <a:t> de </a:t>
            </a:r>
            <a:r>
              <a:rPr lang="en-GB" dirty="0" err="1" smtClean="0"/>
              <a:t>Sentimientos</a:t>
            </a:r>
            <a:r>
              <a:rPr lang="en-GB" dirty="0" smtClean="0"/>
              <a:t> y </a:t>
            </a:r>
            <a:r>
              <a:rPr lang="en-GB" dirty="0" err="1" smtClean="0"/>
              <a:t>Sujetividad</a:t>
            </a:r>
            <a:r>
              <a:rPr lang="en-GB" dirty="0" smtClean="0"/>
              <a:t>)</a:t>
            </a:r>
          </a:p>
          <a:p>
            <a:pPr marL="457200" lvl="1" indent="0">
              <a:lnSpc>
                <a:spcPct val="80000"/>
              </a:lnSpc>
              <a:buNone/>
            </a:pPr>
            <a:r>
              <a:rPr lang="en-GB" dirty="0" smtClean="0">
                <a:hlinkClick r:id="rId3"/>
              </a:rPr>
              <a:t>http</a:t>
            </a:r>
            <a:r>
              <a:rPr lang="en-GB" dirty="0">
                <a:hlinkClick r:id="rId3"/>
              </a:rPr>
              <a:t>://</a:t>
            </a:r>
            <a:r>
              <a:rPr lang="en-GB" dirty="0" smtClean="0">
                <a:hlinkClick r:id="rId3"/>
              </a:rPr>
              <a:t>www.sngularmeaning.team/TASS2013/corpus.php</a:t>
            </a:r>
            <a:r>
              <a:rPr lang="en-GB" dirty="0" smtClean="0"/>
              <a:t> </a:t>
            </a:r>
          </a:p>
          <a:p>
            <a:pPr lvl="1">
              <a:lnSpc>
                <a:spcPct val="80000"/>
              </a:lnSpc>
            </a:pPr>
            <a:r>
              <a:rPr lang="en-US" dirty="0" smtClean="0"/>
              <a:t>Perez-Rosas Lexicon </a:t>
            </a:r>
          </a:p>
          <a:p>
            <a:pPr marL="457200" lvl="1" indent="0">
              <a:lnSpc>
                <a:spcPct val="80000"/>
              </a:lnSpc>
              <a:buNone/>
            </a:pPr>
            <a:r>
              <a:rPr lang="en-GB" dirty="0">
                <a:hlinkClick r:id="rId4"/>
              </a:rPr>
              <a:t>https://web.eecs.umich.edu/~</a:t>
            </a:r>
            <a:r>
              <a:rPr lang="en-GB" dirty="0" smtClean="0">
                <a:hlinkClick r:id="rId4"/>
              </a:rPr>
              <a:t>mihalcea/downloads.html#SPANISH_SENT_LEXICONS</a:t>
            </a:r>
            <a:r>
              <a:rPr lang="en-GB" dirty="0" smtClean="0"/>
              <a:t> </a:t>
            </a:r>
          </a:p>
          <a:p>
            <a:pPr lvl="1">
              <a:lnSpc>
                <a:spcPct val="80000"/>
              </a:lnSpc>
            </a:pPr>
            <a:r>
              <a:rPr lang="en-US" dirty="0" err="1" smtClean="0"/>
              <a:t>iSOL</a:t>
            </a:r>
            <a:r>
              <a:rPr lang="en-US" dirty="0" smtClean="0"/>
              <a:t>  (Molina-Gonzales et al., 2013)</a:t>
            </a:r>
          </a:p>
          <a:p>
            <a:pPr>
              <a:lnSpc>
                <a:spcPct val="80000"/>
              </a:lnSpc>
            </a:pPr>
            <a:r>
              <a:rPr lang="en-GB" dirty="0" smtClean="0">
                <a:solidFill>
                  <a:srgbClr val="FF0000"/>
                </a:solidFill>
              </a:rPr>
              <a:t>Dutch:</a:t>
            </a:r>
          </a:p>
          <a:p>
            <a:pPr lvl="1">
              <a:lnSpc>
                <a:spcPct val="80000"/>
              </a:lnSpc>
            </a:pPr>
            <a:r>
              <a:rPr lang="en-GB" dirty="0" smtClean="0"/>
              <a:t>Framework </a:t>
            </a:r>
            <a:r>
              <a:rPr lang="en-GB" dirty="0"/>
              <a:t>for interpersonal communication (</a:t>
            </a:r>
            <a:r>
              <a:rPr lang="en-GB" dirty="0" err="1"/>
              <a:t>Vaassen</a:t>
            </a:r>
            <a:r>
              <a:rPr lang="en-GB" dirty="0"/>
              <a:t> &amp; </a:t>
            </a:r>
            <a:r>
              <a:rPr lang="en-GB" dirty="0" err="1"/>
              <a:t>Daelemans</a:t>
            </a:r>
            <a:r>
              <a:rPr lang="en-GB" dirty="0"/>
              <a:t>, 2011</a:t>
            </a:r>
            <a:r>
              <a:rPr lang="en-GB" dirty="0" smtClean="0"/>
              <a:t>)</a:t>
            </a:r>
          </a:p>
          <a:p>
            <a:pPr lvl="1">
              <a:lnSpc>
                <a:spcPct val="80000"/>
              </a:lnSpc>
            </a:pPr>
            <a:r>
              <a:rPr lang="en-GB" dirty="0" err="1" smtClean="0"/>
              <a:t>OpeNER</a:t>
            </a:r>
            <a:r>
              <a:rPr lang="en-GB" dirty="0" smtClean="0"/>
              <a:t> </a:t>
            </a:r>
            <a:r>
              <a:rPr lang="en-GB" dirty="0" smtClean="0">
                <a:hlinkClick r:id="rId5"/>
              </a:rPr>
              <a:t>http</a:t>
            </a:r>
            <a:r>
              <a:rPr lang="en-GB" dirty="0">
                <a:hlinkClick r:id="rId5"/>
              </a:rPr>
              <a:t>://www.opener-project.eu/documentation</a:t>
            </a:r>
            <a:r>
              <a:rPr lang="en-GB" dirty="0" smtClean="0">
                <a:hlinkClick r:id="rId5"/>
              </a:rPr>
              <a:t>/</a:t>
            </a:r>
            <a:r>
              <a:rPr lang="en-GB" dirty="0" smtClean="0"/>
              <a:t> </a:t>
            </a:r>
          </a:p>
          <a:p>
            <a:pPr>
              <a:lnSpc>
                <a:spcPct val="80000"/>
              </a:lnSpc>
            </a:pPr>
            <a:r>
              <a:rPr lang="en-GB" dirty="0" smtClean="0">
                <a:solidFill>
                  <a:srgbClr val="FF0000"/>
                </a:solidFill>
              </a:rPr>
              <a:t>German:</a:t>
            </a:r>
          </a:p>
          <a:p>
            <a:pPr lvl="1">
              <a:lnSpc>
                <a:spcPct val="80000"/>
              </a:lnSpc>
            </a:pPr>
            <a:r>
              <a:rPr lang="en-GB" dirty="0"/>
              <a:t>German polarity clues: </a:t>
            </a:r>
            <a:r>
              <a:rPr lang="en-GB" dirty="0" smtClean="0">
                <a:solidFill>
                  <a:srgbClr val="FF0000"/>
                </a:solidFill>
                <a:hlinkClick r:id="rId6"/>
              </a:rPr>
              <a:t>http</a:t>
            </a:r>
            <a:r>
              <a:rPr lang="en-GB" dirty="0">
                <a:solidFill>
                  <a:srgbClr val="FF0000"/>
                </a:solidFill>
                <a:hlinkClick r:id="rId6"/>
              </a:rPr>
              <a:t>://www.ulliwaltinger.de/sentiment</a:t>
            </a:r>
            <a:r>
              <a:rPr lang="en-GB" dirty="0" smtClean="0">
                <a:solidFill>
                  <a:srgbClr val="FF0000"/>
                </a:solidFill>
                <a:hlinkClick r:id="rId6"/>
              </a:rPr>
              <a:t>/</a:t>
            </a:r>
            <a:r>
              <a:rPr lang="en-GB" dirty="0" smtClean="0">
                <a:solidFill>
                  <a:srgbClr val="FF0000"/>
                </a:solidFill>
              </a:rPr>
              <a:t> </a:t>
            </a:r>
          </a:p>
          <a:p>
            <a:pPr>
              <a:lnSpc>
                <a:spcPct val="80000"/>
              </a:lnSpc>
            </a:pPr>
            <a:r>
              <a:rPr lang="en-GB" dirty="0" smtClean="0">
                <a:solidFill>
                  <a:srgbClr val="FF0000"/>
                </a:solidFill>
              </a:rPr>
              <a:t>Chinese:</a:t>
            </a:r>
          </a:p>
          <a:p>
            <a:pPr lvl="1">
              <a:lnSpc>
                <a:spcPct val="80000"/>
              </a:lnSpc>
            </a:pPr>
            <a:r>
              <a:rPr lang="en-GB" dirty="0" smtClean="0"/>
              <a:t>2013 </a:t>
            </a:r>
            <a:r>
              <a:rPr lang="en-GB" dirty="0"/>
              <a:t>Chinese Microblog Sentiment Analysis Evaluation (CMSAE) Dataset of posts from </a:t>
            </a:r>
            <a:r>
              <a:rPr lang="en-GB" dirty="0" err="1"/>
              <a:t>Sina</a:t>
            </a:r>
            <a:r>
              <a:rPr lang="en-GB" dirty="0"/>
              <a:t> Weibo annotated with seven </a:t>
            </a:r>
            <a:r>
              <a:rPr lang="en-GB" dirty="0" smtClean="0"/>
              <a:t>emotions:</a:t>
            </a:r>
          </a:p>
          <a:p>
            <a:pPr lvl="1">
              <a:lnSpc>
                <a:spcPct val="80000"/>
              </a:lnSpc>
            </a:pPr>
            <a:r>
              <a:rPr lang="en-GB" dirty="0" smtClean="0"/>
              <a:t> </a:t>
            </a:r>
            <a:r>
              <a:rPr lang="en-GB" dirty="0" smtClean="0">
                <a:hlinkClick r:id="rId7"/>
              </a:rPr>
              <a:t>http</a:t>
            </a:r>
            <a:r>
              <a:rPr lang="en-GB" dirty="0">
                <a:hlinkClick r:id="rId7"/>
              </a:rPr>
              <a:t>://tcci.ccf.org.cn/conference/2013/pages/page04 </a:t>
            </a:r>
            <a:r>
              <a:rPr lang="en-GB" dirty="0" smtClean="0">
                <a:hlinkClick r:id="rId7"/>
              </a:rPr>
              <a:t>eva.html</a:t>
            </a:r>
            <a:r>
              <a:rPr lang="en-GB" dirty="0" smtClean="0"/>
              <a:t>   </a:t>
            </a:r>
          </a:p>
          <a:p>
            <a:pPr>
              <a:lnSpc>
                <a:spcPct val="80000"/>
              </a:lnSpc>
            </a:pPr>
            <a:r>
              <a:rPr lang="en-US" dirty="0" smtClean="0">
                <a:solidFill>
                  <a:srgbClr val="FF0000"/>
                </a:solidFill>
              </a:rPr>
              <a:t>Japanese:</a:t>
            </a:r>
            <a:r>
              <a:rPr lang="en-US" dirty="0" smtClean="0"/>
              <a:t> </a:t>
            </a:r>
          </a:p>
          <a:p>
            <a:pPr lvl="1">
              <a:lnSpc>
                <a:spcPct val="80000"/>
              </a:lnSpc>
            </a:pPr>
            <a:r>
              <a:rPr lang="en-GB" dirty="0" smtClean="0"/>
              <a:t>Japanese </a:t>
            </a:r>
            <a:r>
              <a:rPr lang="en-GB" dirty="0"/>
              <a:t>customer reviews corpus with the same eight emotions used in the Chinese Ren-</a:t>
            </a:r>
            <a:r>
              <a:rPr lang="en-GB" dirty="0" err="1"/>
              <a:t>CECps</a:t>
            </a:r>
            <a:r>
              <a:rPr lang="en-GB" dirty="0"/>
              <a:t> Corpus (Sun et al., 2014) </a:t>
            </a:r>
            <a:endParaRPr lang="en-US" dirty="0" smtClean="0"/>
          </a:p>
          <a:p>
            <a:pPr>
              <a:lnSpc>
                <a:spcPct val="80000"/>
              </a:lnSpc>
            </a:pPr>
            <a:endParaRPr lang="en-GB" dirty="0" smtClean="0"/>
          </a:p>
          <a:p>
            <a:pPr marL="0" indent="0">
              <a:lnSpc>
                <a:spcPct val="80000"/>
              </a:lnSpc>
              <a:buNone/>
            </a:pPr>
            <a:r>
              <a:rPr lang="en-GB" dirty="0" smtClean="0"/>
              <a:t> </a:t>
            </a:r>
            <a:endParaRPr lang="es-ES_tradnl" sz="2500" dirty="0" smtClean="0"/>
          </a:p>
        </p:txBody>
      </p:sp>
    </p:spTree>
    <p:extLst>
      <p:ext uri="{BB962C8B-B14F-4D97-AF65-F5344CB8AC3E}">
        <p14:creationId xmlns:p14="http://schemas.microsoft.com/office/powerpoint/2010/main" xmlns="" val="1623629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approaches (I)</a:t>
            </a:r>
            <a:endParaRPr lang="en-GB" dirty="0"/>
          </a:p>
        </p:txBody>
      </p:sp>
      <p:sp>
        <p:nvSpPr>
          <p:cNvPr id="3" name="Content Placeholder 2"/>
          <p:cNvSpPr>
            <a:spLocks noGrp="1"/>
          </p:cNvSpPr>
          <p:nvPr>
            <p:ph idx="1"/>
          </p:nvPr>
        </p:nvSpPr>
        <p:spPr/>
        <p:txBody>
          <a:bodyPr/>
          <a:lstStyle/>
          <a:p>
            <a:r>
              <a:rPr lang="en-US" dirty="0" smtClean="0"/>
              <a:t>Can be divided in three main categories (Pang &amp; Lee, 2008; </a:t>
            </a:r>
            <a:r>
              <a:rPr lang="en-US" dirty="0" err="1" smtClean="0"/>
              <a:t>Medhat</a:t>
            </a:r>
            <a:r>
              <a:rPr lang="en-US" dirty="0" smtClean="0"/>
              <a:t> et al., 2014):</a:t>
            </a:r>
          </a:p>
          <a:p>
            <a:pPr lvl="1"/>
            <a:r>
              <a:rPr lang="en-US" dirty="0" smtClean="0">
                <a:solidFill>
                  <a:srgbClr val="FF0000"/>
                </a:solidFill>
              </a:rPr>
              <a:t>Lexicon-based approaches</a:t>
            </a:r>
          </a:p>
          <a:p>
            <a:pPr lvl="1"/>
            <a:r>
              <a:rPr lang="en-US" dirty="0" smtClean="0">
                <a:solidFill>
                  <a:srgbClr val="FF0000"/>
                </a:solidFill>
              </a:rPr>
              <a:t>Machine learning approaches</a:t>
            </a:r>
          </a:p>
          <a:p>
            <a:pPr lvl="1"/>
            <a:r>
              <a:rPr lang="en-US" dirty="0">
                <a:solidFill>
                  <a:srgbClr val="FF0000"/>
                </a:solidFill>
              </a:rPr>
              <a:t>Hybrid methods </a:t>
            </a:r>
          </a:p>
          <a:p>
            <a:pPr marL="457200" lvl="1" indent="0">
              <a:buNone/>
            </a:pPr>
            <a:endParaRPr lang="en-US" dirty="0"/>
          </a:p>
          <a:p>
            <a:r>
              <a:rPr lang="en-US" dirty="0" smtClean="0"/>
              <a:t>Machine learning approaches:</a:t>
            </a:r>
          </a:p>
          <a:p>
            <a:pPr lvl="1"/>
            <a:r>
              <a:rPr lang="en-US" dirty="0" smtClean="0"/>
              <a:t>Supervised learning</a:t>
            </a:r>
          </a:p>
          <a:p>
            <a:pPr lvl="2"/>
            <a:r>
              <a:rPr lang="en-US" dirty="0" smtClean="0"/>
              <a:t>Decision tree classifiers</a:t>
            </a:r>
          </a:p>
          <a:p>
            <a:pPr lvl="2"/>
            <a:r>
              <a:rPr lang="en-US" dirty="0" smtClean="0"/>
              <a:t>Linear classifiers </a:t>
            </a:r>
          </a:p>
          <a:p>
            <a:pPr lvl="2"/>
            <a:r>
              <a:rPr lang="en-US" dirty="0" smtClean="0"/>
              <a:t>Rule-based classifiers</a:t>
            </a:r>
          </a:p>
          <a:p>
            <a:pPr lvl="2"/>
            <a:r>
              <a:rPr lang="en-US" dirty="0" smtClean="0"/>
              <a:t>Probabilistic classifiers </a:t>
            </a:r>
          </a:p>
          <a:p>
            <a:pPr lvl="1"/>
            <a:r>
              <a:rPr lang="en-US" dirty="0" smtClean="0"/>
              <a:t>Unsupervised learning </a:t>
            </a:r>
          </a:p>
          <a:p>
            <a:pPr marL="457200" lvl="1" indent="0">
              <a:buNone/>
            </a:pPr>
            <a:endParaRPr lang="en-US" dirty="0" smtClean="0"/>
          </a:p>
          <a:p>
            <a:endParaRPr lang="en-US" dirty="0" smtClean="0"/>
          </a:p>
          <a:p>
            <a:pPr lvl="1"/>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41639376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approaches (II) </a:t>
            </a:r>
            <a:endParaRPr lang="en-GB" dirty="0"/>
          </a:p>
        </p:txBody>
      </p:sp>
      <p:sp>
        <p:nvSpPr>
          <p:cNvPr id="3" name="Content Placeholder 2"/>
          <p:cNvSpPr>
            <a:spLocks noGrp="1"/>
          </p:cNvSpPr>
          <p:nvPr>
            <p:ph idx="1"/>
          </p:nvPr>
        </p:nvSpPr>
        <p:spPr/>
        <p:txBody>
          <a:bodyPr/>
          <a:lstStyle/>
          <a:p>
            <a:r>
              <a:rPr lang="en-US" dirty="0" smtClean="0"/>
              <a:t>Lexicon-based approaches: </a:t>
            </a:r>
          </a:p>
          <a:p>
            <a:pPr lvl="1"/>
            <a:r>
              <a:rPr lang="en-US" dirty="0" smtClean="0"/>
              <a:t>Based on the lexicons we described before</a:t>
            </a:r>
          </a:p>
          <a:p>
            <a:pPr lvl="1"/>
            <a:r>
              <a:rPr lang="en-US" dirty="0" smtClean="0"/>
              <a:t>Words are associated a </a:t>
            </a:r>
            <a:r>
              <a:rPr lang="en-US" dirty="0" smtClean="0">
                <a:solidFill>
                  <a:srgbClr val="FF0000"/>
                </a:solidFill>
              </a:rPr>
              <a:t>polarity score</a:t>
            </a:r>
          </a:p>
          <a:p>
            <a:pPr lvl="1"/>
            <a:r>
              <a:rPr lang="en-US" dirty="0">
                <a:solidFill>
                  <a:srgbClr val="FF0000"/>
                </a:solidFill>
              </a:rPr>
              <a:t>Overall polarity </a:t>
            </a:r>
            <a:r>
              <a:rPr lang="en-US" dirty="0"/>
              <a:t>determined by summing up polarity scores</a:t>
            </a:r>
          </a:p>
          <a:p>
            <a:pPr lvl="2"/>
            <a:r>
              <a:rPr lang="en-US" sz="1800" dirty="0" smtClean="0"/>
              <a:t>Some rules regarding polarity modification by </a:t>
            </a:r>
            <a:r>
              <a:rPr lang="en-US" sz="1800" dirty="0" err="1" smtClean="0"/>
              <a:t>negators</a:t>
            </a:r>
            <a:r>
              <a:rPr lang="en-US" sz="1800" dirty="0" smtClean="0"/>
              <a:t>/intensifiers/</a:t>
            </a:r>
            <a:r>
              <a:rPr lang="en-US" sz="1800" dirty="0" err="1" smtClean="0"/>
              <a:t>diminishers</a:t>
            </a:r>
            <a:endParaRPr lang="en-US" sz="1800" dirty="0"/>
          </a:p>
          <a:p>
            <a:pPr lvl="1"/>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3636177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approaches (III)</a:t>
            </a:r>
            <a:endParaRPr lang="en-GB" dirty="0"/>
          </a:p>
        </p:txBody>
      </p:sp>
      <p:sp>
        <p:nvSpPr>
          <p:cNvPr id="3" name="Content Placeholder 2"/>
          <p:cNvSpPr>
            <a:spLocks noGrp="1"/>
          </p:cNvSpPr>
          <p:nvPr>
            <p:ph idx="1"/>
          </p:nvPr>
        </p:nvSpPr>
        <p:spPr/>
        <p:txBody>
          <a:bodyPr/>
          <a:lstStyle/>
          <a:p>
            <a:r>
              <a:rPr lang="en-US" dirty="0" smtClean="0"/>
              <a:t>Machine learning approaches</a:t>
            </a:r>
          </a:p>
          <a:p>
            <a:pPr lvl="1"/>
            <a:r>
              <a:rPr lang="en-US" dirty="0" smtClean="0"/>
              <a:t>Supervised learning</a:t>
            </a:r>
          </a:p>
          <a:p>
            <a:pPr lvl="2"/>
            <a:r>
              <a:rPr lang="en-US" dirty="0" smtClean="0"/>
              <a:t>Based on annotated corpora</a:t>
            </a:r>
          </a:p>
          <a:p>
            <a:pPr lvl="2"/>
            <a:r>
              <a:rPr lang="en-US" dirty="0" smtClean="0"/>
              <a:t>Sentiment analysis as a classification problem (2-3-5 classes)</a:t>
            </a:r>
          </a:p>
          <a:p>
            <a:pPr marL="914400" lvl="2" indent="0">
              <a:buNone/>
            </a:pPr>
            <a:r>
              <a:rPr lang="en-US" dirty="0" smtClean="0"/>
              <a:t>“very negative”, </a:t>
            </a:r>
            <a:r>
              <a:rPr lang="en-US" dirty="0" smtClean="0">
                <a:solidFill>
                  <a:srgbClr val="FF0000"/>
                </a:solidFill>
              </a:rPr>
              <a:t>“negative”, “neutral”, “positive”, </a:t>
            </a:r>
            <a:r>
              <a:rPr lang="en-US" dirty="0" smtClean="0"/>
              <a:t>“very positive”</a:t>
            </a:r>
            <a:endParaRPr lang="en-GB" dirty="0" smtClean="0"/>
          </a:p>
          <a:p>
            <a:pPr lvl="2"/>
            <a:r>
              <a:rPr lang="en-US" dirty="0" smtClean="0"/>
              <a:t>Using a plethora of algorithms:</a:t>
            </a:r>
          </a:p>
          <a:p>
            <a:pPr marL="1657350" lvl="3" indent="-285750">
              <a:buFont typeface="Arial" panose="020B0604020202020204" pitchFamily="34" charset="0"/>
              <a:buChar char="•"/>
            </a:pPr>
            <a:r>
              <a:rPr lang="en-US" dirty="0" smtClean="0"/>
              <a:t>Naïve Bayes, Bayesian Network, Maximum Entropy</a:t>
            </a:r>
          </a:p>
          <a:p>
            <a:pPr marL="1657350" lvl="3" indent="-285750">
              <a:buFont typeface="Arial" panose="020B0604020202020204" pitchFamily="34" charset="0"/>
              <a:buChar char="•"/>
            </a:pPr>
            <a:r>
              <a:rPr lang="en-US" dirty="0" smtClean="0"/>
              <a:t>Support Vector Machines, Neural Networks</a:t>
            </a:r>
          </a:p>
          <a:p>
            <a:pPr marL="1657350" lvl="3" indent="-285750">
              <a:buFont typeface="Arial" panose="020B0604020202020204" pitchFamily="34" charset="0"/>
              <a:buChar char="•"/>
            </a:pPr>
            <a:r>
              <a:rPr lang="en-US" dirty="0" smtClean="0"/>
              <a:t>Decision Trees </a:t>
            </a:r>
          </a:p>
          <a:p>
            <a:pPr marL="914400" lvl="2" indent="0">
              <a:buNone/>
            </a:pPr>
            <a:endParaRPr lang="en-US" dirty="0" smtClean="0"/>
          </a:p>
          <a:p>
            <a:pPr lvl="2"/>
            <a:endParaRPr lang="en-US" dirty="0" smtClean="0"/>
          </a:p>
          <a:p>
            <a:pPr lvl="3"/>
            <a:endParaRPr lang="en-US" dirty="0" smtClean="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3385656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approaches (IV)</a:t>
            </a:r>
            <a:endParaRPr lang="en-GB" dirty="0"/>
          </a:p>
        </p:txBody>
      </p:sp>
      <p:sp>
        <p:nvSpPr>
          <p:cNvPr id="3" name="Content Placeholder 2"/>
          <p:cNvSpPr>
            <a:spLocks noGrp="1"/>
          </p:cNvSpPr>
          <p:nvPr>
            <p:ph idx="1"/>
          </p:nvPr>
        </p:nvSpPr>
        <p:spPr>
          <a:xfrm>
            <a:off x="611560" y="1844824"/>
            <a:ext cx="7869237" cy="2740025"/>
          </a:xfrm>
        </p:spPr>
        <p:txBody>
          <a:bodyPr/>
          <a:lstStyle/>
          <a:p>
            <a:r>
              <a:rPr lang="en-US" dirty="0" smtClean="0">
                <a:solidFill>
                  <a:srgbClr val="FF0000"/>
                </a:solidFill>
              </a:rPr>
              <a:t>Pre-processing:	</a:t>
            </a:r>
          </a:p>
          <a:p>
            <a:pPr lvl="1"/>
            <a:r>
              <a:rPr lang="en-US" dirty="0" smtClean="0"/>
              <a:t>Lemmatizing/Stemming and stop word removal (sometimes)</a:t>
            </a:r>
          </a:p>
          <a:p>
            <a:pPr lvl="2"/>
            <a:r>
              <a:rPr lang="en-US" dirty="0" smtClean="0"/>
              <a:t>Some might prove important (e.g. for, no, and, but, etc.)</a:t>
            </a:r>
          </a:p>
          <a:p>
            <a:pPr lvl="1"/>
            <a:r>
              <a:rPr lang="en-US" dirty="0" smtClean="0"/>
              <a:t>Text normalization (especially for microblog/SM texts, </a:t>
            </a:r>
            <a:r>
              <a:rPr lang="en-US" dirty="0" err="1" smtClean="0"/>
              <a:t>sms</a:t>
            </a:r>
            <a:r>
              <a:rPr lang="en-US" dirty="0" smtClean="0"/>
              <a:t>)</a:t>
            </a:r>
          </a:p>
          <a:p>
            <a:pPr lvl="1"/>
            <a:r>
              <a:rPr lang="en-US" dirty="0" smtClean="0"/>
              <a:t>POS-tagging and (sometimes) syntactic parsing, SRL</a:t>
            </a:r>
          </a:p>
          <a:p>
            <a:pPr marL="457200" lvl="1" indent="0">
              <a:buNone/>
            </a:pPr>
            <a:endParaRPr lang="en-US" dirty="0" smtClean="0">
              <a:solidFill>
                <a:srgbClr val="FF0000"/>
              </a:solidFill>
            </a:endParaRPr>
          </a:p>
          <a:p>
            <a:r>
              <a:rPr lang="en-US" dirty="0" smtClean="0">
                <a:solidFill>
                  <a:srgbClr val="FF0000"/>
                </a:solidFill>
              </a:rPr>
              <a:t>Features (</a:t>
            </a:r>
            <a:r>
              <a:rPr lang="en-US" dirty="0" err="1" smtClean="0">
                <a:solidFill>
                  <a:srgbClr val="FF0000"/>
                </a:solidFill>
              </a:rPr>
              <a:t>BoW</a:t>
            </a:r>
            <a:r>
              <a:rPr lang="en-US" dirty="0" smtClean="0">
                <a:solidFill>
                  <a:srgbClr val="FF0000"/>
                </a:solidFill>
              </a:rPr>
              <a:t>):</a:t>
            </a:r>
          </a:p>
          <a:p>
            <a:pPr lvl="1"/>
            <a:r>
              <a:rPr lang="en-US" dirty="0" smtClean="0"/>
              <a:t>Terms presence </a:t>
            </a:r>
          </a:p>
          <a:p>
            <a:pPr lvl="1"/>
            <a:r>
              <a:rPr lang="en-US" dirty="0" smtClean="0"/>
              <a:t>Terms frequency (</a:t>
            </a:r>
            <a:r>
              <a:rPr lang="en-US" dirty="0" err="1" smtClean="0"/>
              <a:t>tf-idf</a:t>
            </a:r>
            <a:r>
              <a:rPr lang="en-US" dirty="0" smtClean="0"/>
              <a:t>, etc.)</a:t>
            </a:r>
          </a:p>
          <a:p>
            <a:pPr lvl="1"/>
            <a:r>
              <a:rPr lang="en-US" dirty="0" smtClean="0"/>
              <a:t>Parts of Speech</a:t>
            </a:r>
          </a:p>
          <a:p>
            <a:pPr lvl="1"/>
            <a:r>
              <a:rPr lang="en-US" dirty="0" smtClean="0"/>
              <a:t>Presence of opinion words</a:t>
            </a:r>
          </a:p>
          <a:p>
            <a:pPr lvl="1"/>
            <a:r>
              <a:rPr lang="en-US" dirty="0" smtClean="0"/>
              <a:t>Presence of </a:t>
            </a:r>
            <a:r>
              <a:rPr lang="en-US" dirty="0" err="1" smtClean="0"/>
              <a:t>negators</a:t>
            </a:r>
            <a:r>
              <a:rPr lang="en-US" dirty="0" smtClean="0"/>
              <a:t>, intensifiers, </a:t>
            </a:r>
            <a:r>
              <a:rPr lang="en-US" dirty="0" err="1" smtClean="0"/>
              <a:t>diminishers</a:t>
            </a:r>
            <a:endParaRPr lang="en-US" dirty="0" smtClean="0"/>
          </a:p>
          <a:p>
            <a:pPr lvl="1"/>
            <a:r>
              <a:rPr lang="en-US" dirty="0" smtClean="0"/>
              <a:t>N-grams of different sizes</a:t>
            </a:r>
          </a:p>
          <a:p>
            <a:pPr lvl="1"/>
            <a:endParaRPr lang="en-US" dirty="0"/>
          </a:p>
          <a:p>
            <a:r>
              <a:rPr lang="en-US" dirty="0" smtClean="0">
                <a:solidFill>
                  <a:srgbClr val="FF0000"/>
                </a:solidFill>
              </a:rPr>
              <a:t>Feature selection: </a:t>
            </a:r>
          </a:p>
          <a:p>
            <a:pPr lvl="1"/>
            <a:r>
              <a:rPr lang="en-US" dirty="0" smtClean="0"/>
              <a:t>PMI, Chi-square, LSI/LSA</a:t>
            </a:r>
          </a:p>
          <a:p>
            <a:pPr lvl="1"/>
            <a:endParaRPr lang="en-GB" dirty="0"/>
          </a:p>
        </p:txBody>
      </p:sp>
      <p:sp>
        <p:nvSpPr>
          <p:cNvPr id="4" name="Date Placeholder 3"/>
          <p:cNvSpPr>
            <a:spLocks noGrp="1"/>
          </p:cNvSpPr>
          <p:nvPr>
            <p:ph type="dt" idx="11"/>
          </p:nvPr>
        </p:nvSpPr>
        <p:spPr/>
        <p:txBody>
          <a:bodyPr/>
          <a:lstStyle/>
          <a:p>
            <a:pPr>
              <a:defRPr/>
            </a:pPr>
            <a:endParaRPr lang="en-US" altLang="en-US"/>
          </a:p>
        </p:txBody>
      </p:sp>
    </p:spTree>
    <p:extLst>
      <p:ext uri="{BB962C8B-B14F-4D97-AF65-F5344CB8AC3E}">
        <p14:creationId xmlns:p14="http://schemas.microsoft.com/office/powerpoint/2010/main" xmlns="" val="7531742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t>
            </a:r>
            <a:r>
              <a:rPr lang="en-US" dirty="0" err="1" smtClean="0"/>
              <a:t>Multilinguality</a:t>
            </a:r>
            <a:r>
              <a:rPr lang="en-US" dirty="0" smtClean="0"/>
              <a:t> (I)</a:t>
            </a:r>
            <a:endParaRPr lang="en-GB"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a:t>
            </a:r>
            <a:r>
              <a:rPr lang="en-US" dirty="0" err="1" smtClean="0">
                <a:solidFill>
                  <a:srgbClr val="FF0000"/>
                </a:solidFill>
              </a:rPr>
              <a:t>Balahur</a:t>
            </a:r>
            <a:r>
              <a:rPr lang="en-US" dirty="0" smtClean="0">
                <a:solidFill>
                  <a:srgbClr val="FF0000"/>
                </a:solidFill>
              </a:rPr>
              <a:t> and </a:t>
            </a:r>
            <a:r>
              <a:rPr lang="en-US" dirty="0" err="1" smtClean="0">
                <a:solidFill>
                  <a:srgbClr val="FF0000"/>
                </a:solidFill>
              </a:rPr>
              <a:t>Turchi</a:t>
            </a:r>
            <a:r>
              <a:rPr lang="en-US" dirty="0" smtClean="0">
                <a:solidFill>
                  <a:srgbClr val="FF0000"/>
                </a:solidFill>
              </a:rPr>
              <a:t>, 2012; 2013)</a:t>
            </a:r>
          </a:p>
          <a:p>
            <a:r>
              <a:rPr lang="en-GB" dirty="0"/>
              <a:t>Machine translation systems – improved</a:t>
            </a:r>
          </a:p>
          <a:p>
            <a:endParaRPr lang="en-GB" dirty="0"/>
          </a:p>
          <a:p>
            <a:pPr lvl="1"/>
            <a:r>
              <a:rPr lang="en-GB" dirty="0"/>
              <a:t>MT better than mot-a-mot translation with dictionaries</a:t>
            </a:r>
          </a:p>
          <a:p>
            <a:pPr lvl="1"/>
            <a:r>
              <a:rPr lang="en-GB" dirty="0"/>
              <a:t>Syntax, multi-word expressions, context</a:t>
            </a:r>
          </a:p>
          <a:p>
            <a:endParaRPr lang="en-GB" dirty="0"/>
          </a:p>
          <a:p>
            <a:pPr lvl="1"/>
            <a:r>
              <a:rPr lang="en-GB" dirty="0"/>
              <a:t>Open/public access solutions – Moses, Google, Bing, Yahoo</a:t>
            </a:r>
          </a:p>
          <a:p>
            <a:pPr lvl="1"/>
            <a:r>
              <a:rPr lang="en-GB" dirty="0"/>
              <a:t>Good performance for widely-used languages</a:t>
            </a:r>
          </a:p>
          <a:p>
            <a:endParaRPr lang="en-GB" dirty="0"/>
          </a:p>
          <a:p>
            <a:endParaRPr lang="en-GB" dirty="0"/>
          </a:p>
          <a:p>
            <a:r>
              <a:rPr lang="en-GB" dirty="0" smtClean="0"/>
              <a:t>Can </a:t>
            </a:r>
            <a:r>
              <a:rPr lang="en-GB" dirty="0"/>
              <a:t>we use MT systems to translate test data to a language with resources?</a:t>
            </a:r>
          </a:p>
          <a:p>
            <a:r>
              <a:rPr lang="en-GB" dirty="0"/>
              <a:t>And use training data in that language</a:t>
            </a:r>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5" name="Picture 7" descr="google-tra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0414" y="1988840"/>
            <a:ext cx="1981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ANd9GcTtEePUIMq02Rk4ujjDThtf5FqM9HxQGL9A2w2TuM7R1XmZaRHpl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7980" y="2996952"/>
            <a:ext cx="1028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coin-tin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59536" y="115064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0096" y="4283075"/>
            <a:ext cx="19050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6647606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a:t>
            </a:r>
            <a:r>
              <a:rPr lang="en-US" dirty="0" err="1" smtClean="0"/>
              <a:t>Multilinguality</a:t>
            </a:r>
            <a:r>
              <a:rPr lang="en-US" dirty="0" smtClean="0"/>
              <a:t> (II)</a:t>
            </a:r>
            <a:endParaRPr lang="en-GB" dirty="0"/>
          </a:p>
        </p:txBody>
      </p:sp>
      <p:sp>
        <p:nvSpPr>
          <p:cNvPr id="3" name="Content Placeholder 2"/>
          <p:cNvSpPr>
            <a:spLocks noGrp="1"/>
          </p:cNvSpPr>
          <p:nvPr>
            <p:ph idx="1"/>
          </p:nvPr>
        </p:nvSpPr>
        <p:spPr/>
        <p:txBody>
          <a:bodyPr/>
          <a:lstStyle/>
          <a:p>
            <a:pPr lvl="1">
              <a:buFont typeface="Wingdings" pitchFamily="2" charset="2"/>
              <a:buChar char="Ø"/>
            </a:pPr>
            <a:r>
              <a:rPr lang="en-GB" altLang="zh-CN" dirty="0" smtClean="0">
                <a:solidFill>
                  <a:srgbClr val="E13A0D"/>
                </a:solidFill>
                <a:ea typeface="宋体" pitchFamily="2" charset="-122"/>
              </a:rPr>
              <a:t>Can </a:t>
            </a:r>
            <a:r>
              <a:rPr lang="en-GB" altLang="zh-CN" dirty="0">
                <a:solidFill>
                  <a:srgbClr val="E13A0D"/>
                </a:solidFill>
                <a:ea typeface="宋体" pitchFamily="2" charset="-122"/>
              </a:rPr>
              <a:t>we use MT systems to obtain training data in another language?</a:t>
            </a:r>
          </a:p>
          <a:p>
            <a:pPr marL="1143000" lvl="2" indent="-228600">
              <a:buFont typeface="Wingdings" pitchFamily="2" charset="2"/>
              <a:buChar char="Ø"/>
            </a:pPr>
            <a:r>
              <a:rPr lang="en-GB" altLang="zh-CN" dirty="0">
                <a:solidFill>
                  <a:srgbClr val="2D5EC1"/>
                </a:solidFill>
                <a:ea typeface="宋体" pitchFamily="2" charset="-122"/>
              </a:rPr>
              <a:t>To build a model to detect sentiment</a:t>
            </a:r>
          </a:p>
          <a:p>
            <a:pPr marL="1143000" lvl="2" indent="-228600">
              <a:buFont typeface="Wingdings" pitchFamily="2" charset="2"/>
              <a:buChar char="Ø"/>
            </a:pPr>
            <a:r>
              <a:rPr lang="en-GB" altLang="zh-CN" dirty="0">
                <a:solidFill>
                  <a:srgbClr val="2D5EC1"/>
                </a:solidFill>
                <a:ea typeface="宋体" pitchFamily="2" charset="-122"/>
              </a:rPr>
              <a:t>E.g. </a:t>
            </a:r>
            <a:r>
              <a:rPr lang="en-GB" altLang="zh-CN" dirty="0">
                <a:solidFill>
                  <a:srgbClr val="E13A0D"/>
                </a:solidFill>
                <a:ea typeface="宋体" pitchFamily="2" charset="-122"/>
              </a:rPr>
              <a:t>German, French, Spanish</a:t>
            </a:r>
            <a:r>
              <a:rPr lang="en-GB" altLang="zh-CN" dirty="0">
                <a:solidFill>
                  <a:srgbClr val="2D5EC1"/>
                </a:solidFill>
                <a:ea typeface="宋体" pitchFamily="2" charset="-122"/>
              </a:rPr>
              <a:t> (not all similar)</a:t>
            </a:r>
          </a:p>
          <a:p>
            <a:pPr lvl="3"/>
            <a:endParaRPr lang="en-GB" altLang="zh-CN" dirty="0">
              <a:solidFill>
                <a:srgbClr val="2D5EC1"/>
              </a:solidFill>
              <a:ea typeface="宋体" pitchFamily="2" charset="-122"/>
            </a:endParaRPr>
          </a:p>
          <a:p>
            <a:pPr lvl="1">
              <a:buFont typeface="Wingdings" pitchFamily="2" charset="2"/>
              <a:buChar char="Ø"/>
            </a:pPr>
            <a:endParaRPr lang="en-GB" altLang="zh-CN" dirty="0">
              <a:solidFill>
                <a:srgbClr val="2D5EC1"/>
              </a:solidFill>
              <a:ea typeface="宋体" pitchFamily="2" charset="-122"/>
            </a:endParaRPr>
          </a:p>
          <a:p>
            <a:pPr lvl="1">
              <a:buFont typeface="Wingdings" pitchFamily="2" charset="2"/>
              <a:buChar char="Ø"/>
            </a:pPr>
            <a:r>
              <a:rPr lang="en-GB" altLang="zh-CN" dirty="0">
                <a:solidFill>
                  <a:srgbClr val="2D5EC1"/>
                </a:solidFill>
                <a:ea typeface="宋体" pitchFamily="2" charset="-122"/>
              </a:rPr>
              <a:t>Use:</a:t>
            </a:r>
          </a:p>
          <a:p>
            <a:pPr marL="1143000" lvl="2" indent="-228600">
              <a:buFont typeface="Wingdings" pitchFamily="2" charset="2"/>
              <a:buChar char="Ø"/>
            </a:pPr>
            <a:r>
              <a:rPr lang="en-GB" altLang="zh-CN" dirty="0">
                <a:solidFill>
                  <a:srgbClr val="2D5EC1"/>
                </a:solidFill>
                <a:ea typeface="宋体" pitchFamily="2" charset="-122"/>
              </a:rPr>
              <a:t> English sentiment-annotated data</a:t>
            </a:r>
          </a:p>
          <a:p>
            <a:pPr marL="1143000" lvl="2" indent="-228600">
              <a:buFont typeface="Wingdings" pitchFamily="2" charset="2"/>
              <a:buChar char="Ø"/>
            </a:pPr>
            <a:r>
              <a:rPr lang="en-GB" altLang="zh-CN" dirty="0">
                <a:solidFill>
                  <a:srgbClr val="2D5EC1"/>
                </a:solidFill>
                <a:ea typeface="宋体" pitchFamily="2" charset="-122"/>
              </a:rPr>
              <a:t> 3 translation systems: </a:t>
            </a:r>
            <a:r>
              <a:rPr lang="en-GB" altLang="zh-CN" dirty="0">
                <a:solidFill>
                  <a:srgbClr val="E13A0D"/>
                </a:solidFill>
                <a:ea typeface="宋体" pitchFamily="2" charset="-122"/>
              </a:rPr>
              <a:t>Moses, Bing, Google </a:t>
            </a:r>
            <a:r>
              <a:rPr lang="en-GB" altLang="zh-CN" dirty="0">
                <a:solidFill>
                  <a:srgbClr val="3166CF"/>
                </a:solidFill>
                <a:ea typeface="宋体" pitchFamily="2" charset="-122"/>
              </a:rPr>
              <a:t>(+ </a:t>
            </a:r>
            <a:r>
              <a:rPr lang="en-GB" altLang="zh-CN" dirty="0">
                <a:solidFill>
                  <a:srgbClr val="E13A0D"/>
                </a:solidFill>
                <a:ea typeface="宋体" pitchFamily="2" charset="-122"/>
              </a:rPr>
              <a:t>Yahoo</a:t>
            </a:r>
            <a:r>
              <a:rPr lang="en-GB" altLang="zh-CN" dirty="0">
                <a:solidFill>
                  <a:srgbClr val="3166CF"/>
                </a:solidFill>
                <a:ea typeface="宋体" pitchFamily="2" charset="-122"/>
              </a:rPr>
              <a:t> for GS)</a:t>
            </a:r>
          </a:p>
          <a:p>
            <a:pPr marL="1143000" lvl="2" indent="-228600">
              <a:buFont typeface="Wingdings" pitchFamily="2" charset="2"/>
              <a:buChar char="Ø"/>
            </a:pPr>
            <a:r>
              <a:rPr lang="en-GB" altLang="zh-CN" dirty="0">
                <a:solidFill>
                  <a:srgbClr val="2D5EC1"/>
                </a:solidFill>
                <a:ea typeface="宋体" pitchFamily="2" charset="-122"/>
              </a:rPr>
              <a:t> Different feature representations</a:t>
            </a:r>
          </a:p>
          <a:p>
            <a:pPr marL="1143000" lvl="2" indent="-228600">
              <a:buFont typeface="Wingdings" pitchFamily="2" charset="2"/>
              <a:buChar char="Ø"/>
            </a:pPr>
            <a:r>
              <a:rPr lang="en-GB" altLang="zh-CN" dirty="0">
                <a:solidFill>
                  <a:srgbClr val="2D5EC1"/>
                </a:solidFill>
                <a:ea typeface="宋体" pitchFamily="2" charset="-122"/>
              </a:rPr>
              <a:t> Different ML algorithms </a:t>
            </a:r>
          </a:p>
          <a:p>
            <a:pPr marL="1143000" lvl="2" indent="-228600">
              <a:buFont typeface="Wingdings" pitchFamily="2" charset="2"/>
              <a:buChar char="Ø"/>
            </a:pPr>
            <a:r>
              <a:rPr lang="en-GB" altLang="zh-CN" dirty="0">
                <a:solidFill>
                  <a:srgbClr val="2D5EC1"/>
                </a:solidFill>
                <a:ea typeface="宋体" pitchFamily="2" charset="-122"/>
              </a:rPr>
              <a:t> Meta-classifiers</a:t>
            </a:r>
          </a:p>
          <a:p>
            <a:endParaRPr lang="en-GB" dirty="0"/>
          </a:p>
          <a:p>
            <a:endParaRPr lang="en-GB" dirty="0"/>
          </a:p>
        </p:txBody>
      </p:sp>
      <p:sp>
        <p:nvSpPr>
          <p:cNvPr id="4" name="Date Placeholder 3"/>
          <p:cNvSpPr>
            <a:spLocks noGrp="1"/>
          </p:cNvSpPr>
          <p:nvPr>
            <p:ph type="dt" idx="11"/>
          </p:nvPr>
        </p:nvSpPr>
        <p:spPr/>
        <p:txBody>
          <a:bodyPr/>
          <a:lstStyle/>
          <a:p>
            <a:pPr>
              <a:defRPr/>
            </a:pPr>
            <a:endParaRPr lang="en-US" altLang="en-US"/>
          </a:p>
        </p:txBody>
      </p:sp>
      <p:pic>
        <p:nvPicPr>
          <p:cNvPr id="5" name="Picture 7" descr="google-tra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0414" y="1988840"/>
            <a:ext cx="1981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ANd9GcTtEePUIMq02Rk4ujjDThtf5FqM9HxQGL9A2w2TuM7R1XmZaRHpl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7980" y="2996952"/>
            <a:ext cx="1028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coin-tin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59536" y="115064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0096" y="3717032"/>
            <a:ext cx="19050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834333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467544" y="1196752"/>
            <a:ext cx="82296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Dealing with </a:t>
            </a:r>
            <a:r>
              <a:rPr lang="en-US" dirty="0" err="1"/>
              <a:t>Multilinguality</a:t>
            </a:r>
            <a:r>
              <a:rPr lang="en-US" dirty="0"/>
              <a:t> (</a:t>
            </a:r>
            <a:r>
              <a:rPr lang="en-US" dirty="0" smtClean="0"/>
              <a:t>III)</a:t>
            </a:r>
            <a:endParaRPr lang="en-US" altLang="en-US" dirty="0" smtClean="0"/>
          </a:p>
        </p:txBody>
      </p:sp>
      <p:sp>
        <p:nvSpPr>
          <p:cNvPr id="19459" name="Rectangle 3"/>
          <p:cNvSpPr>
            <a:spLocks noGrp="1" noChangeArrowheads="1"/>
          </p:cNvSpPr>
          <p:nvPr>
            <p:ph type="body" idx="4294967295"/>
          </p:nvPr>
        </p:nvSpPr>
        <p:spPr bwMode="auto">
          <a:xfrm>
            <a:off x="467544" y="2060848"/>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90000"/>
              </a:lnSpc>
              <a:buFont typeface="Wingdings" pitchFamily="2" charset="2"/>
              <a:buChar char="Ø"/>
            </a:pPr>
            <a:r>
              <a:rPr lang="en-GB" altLang="zh-CN" dirty="0" smtClean="0">
                <a:solidFill>
                  <a:srgbClr val="2D5EC1"/>
                </a:solidFill>
                <a:ea typeface="宋体" pitchFamily="2" charset="-122"/>
              </a:rPr>
              <a:t>Classify sentiment in text: positive, negative, neutral</a:t>
            </a:r>
          </a:p>
          <a:p>
            <a:pPr marL="742950" lvl="1" indent="-285750">
              <a:lnSpc>
                <a:spcPct val="90000"/>
              </a:lnSpc>
              <a:buFont typeface="Wingdings" pitchFamily="2" charset="2"/>
              <a:buChar char="Ø"/>
            </a:pPr>
            <a:endParaRPr lang="en-GB" altLang="zh-CN" dirty="0" smtClean="0">
              <a:solidFill>
                <a:srgbClr val="2D5EC1"/>
              </a:solidFill>
              <a:ea typeface="宋体" pitchFamily="2" charset="-122"/>
            </a:endParaRPr>
          </a:p>
          <a:p>
            <a:pPr marL="742950" lvl="1" indent="-285750">
              <a:lnSpc>
                <a:spcPct val="90000"/>
              </a:lnSpc>
              <a:buFont typeface="Wingdings" pitchFamily="2" charset="2"/>
              <a:buChar char="Ø"/>
            </a:pPr>
            <a:r>
              <a:rPr lang="en-GB" altLang="zh-CN" dirty="0" smtClean="0">
                <a:solidFill>
                  <a:srgbClr val="2D5EC1"/>
                </a:solidFill>
                <a:ea typeface="宋体" pitchFamily="2" charset="-122"/>
              </a:rPr>
              <a:t>Different methods employed:</a:t>
            </a:r>
          </a:p>
          <a:p>
            <a:pPr marL="1143000" lvl="2" indent="-228600">
              <a:lnSpc>
                <a:spcPct val="90000"/>
              </a:lnSpc>
              <a:buFont typeface="Wingdings" pitchFamily="2" charset="2"/>
              <a:buChar char="Ø"/>
            </a:pPr>
            <a:endParaRPr lang="en-GB" altLang="zh-CN" dirty="0" smtClean="0">
              <a:solidFill>
                <a:srgbClr val="2D5EC1"/>
              </a:solidFill>
              <a:ea typeface="宋体" pitchFamily="2" charset="-122"/>
            </a:endParaRPr>
          </a:p>
          <a:p>
            <a:pPr marL="1143000" lvl="2" indent="-228600">
              <a:lnSpc>
                <a:spcPct val="90000"/>
              </a:lnSpc>
              <a:buFont typeface="Wingdings" pitchFamily="2" charset="2"/>
              <a:buChar char="Ø"/>
            </a:pPr>
            <a:r>
              <a:rPr lang="en-GB" altLang="zh-CN" dirty="0">
                <a:solidFill>
                  <a:srgbClr val="FF0000"/>
                </a:solidFill>
                <a:ea typeface="宋体" pitchFamily="2" charset="-122"/>
              </a:rPr>
              <a:t>K</a:t>
            </a:r>
            <a:r>
              <a:rPr lang="en-GB" altLang="zh-CN" dirty="0" smtClean="0">
                <a:solidFill>
                  <a:srgbClr val="FF0000"/>
                </a:solidFill>
                <a:ea typeface="宋体" pitchFamily="2" charset="-122"/>
              </a:rPr>
              <a:t>nowledge-based</a:t>
            </a:r>
          </a:p>
          <a:p>
            <a:pPr marL="1600200" lvl="3" indent="-228600">
              <a:lnSpc>
                <a:spcPct val="90000"/>
              </a:lnSpc>
              <a:buFont typeface="Wingdings" pitchFamily="2" charset="2"/>
              <a:buChar char="Ø"/>
            </a:pPr>
            <a:r>
              <a:rPr lang="en-GB" altLang="zh-CN" dirty="0" smtClean="0">
                <a:solidFill>
                  <a:srgbClr val="2D5EC1"/>
                </a:solidFill>
                <a:ea typeface="宋体" pitchFamily="2" charset="-122"/>
              </a:rPr>
              <a:t>Large-enough lexica?</a:t>
            </a:r>
          </a:p>
          <a:p>
            <a:pPr marL="1600200" lvl="3" indent="-228600">
              <a:lnSpc>
                <a:spcPct val="90000"/>
              </a:lnSpc>
              <a:buFont typeface="Wingdings" pitchFamily="2" charset="2"/>
              <a:buChar char="Ø"/>
            </a:pPr>
            <a:r>
              <a:rPr lang="en-GB" altLang="zh-CN" dirty="0" smtClean="0">
                <a:solidFill>
                  <a:srgbClr val="2D5EC1"/>
                </a:solidFill>
                <a:ea typeface="宋体" pitchFamily="2" charset="-122"/>
              </a:rPr>
              <a:t>Ambiguity (words with no context)</a:t>
            </a:r>
          </a:p>
          <a:p>
            <a:pPr marL="1600200" lvl="3" indent="-228600">
              <a:lnSpc>
                <a:spcPct val="90000"/>
              </a:lnSpc>
              <a:buFont typeface="Wingdings" pitchFamily="2" charset="2"/>
              <a:buNone/>
            </a:pPr>
            <a:endParaRPr lang="en-GB" altLang="zh-CN" dirty="0" smtClean="0">
              <a:solidFill>
                <a:srgbClr val="2D5EC1"/>
              </a:solidFill>
              <a:ea typeface="宋体" pitchFamily="2" charset="-122"/>
            </a:endParaRPr>
          </a:p>
          <a:p>
            <a:pPr marL="1143000" lvl="2" indent="-228600">
              <a:lnSpc>
                <a:spcPct val="90000"/>
              </a:lnSpc>
              <a:buFont typeface="Wingdings" pitchFamily="2" charset="2"/>
              <a:buChar char="Ø"/>
            </a:pPr>
            <a:r>
              <a:rPr lang="en-GB" altLang="zh-CN" dirty="0" smtClean="0">
                <a:solidFill>
                  <a:srgbClr val="FF0000"/>
                </a:solidFill>
                <a:ea typeface="宋体" pitchFamily="2" charset="-122"/>
              </a:rPr>
              <a:t>Semi-supervised</a:t>
            </a:r>
          </a:p>
          <a:p>
            <a:pPr marL="1600200" lvl="3" indent="-228600">
              <a:lnSpc>
                <a:spcPct val="90000"/>
              </a:lnSpc>
              <a:buFont typeface="Wingdings" pitchFamily="2" charset="2"/>
              <a:buChar char="Ø"/>
            </a:pPr>
            <a:r>
              <a:rPr lang="en-GB" altLang="zh-CN" dirty="0" smtClean="0">
                <a:solidFill>
                  <a:srgbClr val="2D5EC1"/>
                </a:solidFill>
                <a:ea typeface="宋体" pitchFamily="2" charset="-122"/>
              </a:rPr>
              <a:t>Use knowledge to classify small initial set + supervised methods</a:t>
            </a:r>
          </a:p>
          <a:p>
            <a:pPr marL="1600200" lvl="3" indent="-228600">
              <a:lnSpc>
                <a:spcPct val="90000"/>
              </a:lnSpc>
              <a:buFont typeface="Wingdings" pitchFamily="2" charset="2"/>
              <a:buChar char="Ø"/>
            </a:pPr>
            <a:r>
              <a:rPr lang="en-GB" altLang="zh-CN" dirty="0" smtClean="0">
                <a:solidFill>
                  <a:srgbClr val="2D5EC1"/>
                </a:solidFill>
                <a:ea typeface="宋体" pitchFamily="2" charset="-122"/>
              </a:rPr>
              <a:t>Performance of initial set?</a:t>
            </a:r>
          </a:p>
          <a:p>
            <a:pPr marL="1143000" lvl="2" indent="-228600">
              <a:lnSpc>
                <a:spcPct val="90000"/>
              </a:lnSpc>
              <a:buFont typeface="Wingdings" pitchFamily="2" charset="2"/>
              <a:buChar char="Ø"/>
            </a:pPr>
            <a:endParaRPr lang="en-GB" altLang="zh-CN" dirty="0" smtClean="0">
              <a:solidFill>
                <a:srgbClr val="2D5EC1"/>
              </a:solidFill>
              <a:ea typeface="宋体" pitchFamily="2" charset="-122"/>
            </a:endParaRPr>
          </a:p>
          <a:p>
            <a:pPr marL="1143000" lvl="2" indent="-228600">
              <a:lnSpc>
                <a:spcPct val="90000"/>
              </a:lnSpc>
              <a:buFont typeface="Wingdings" pitchFamily="2" charset="2"/>
              <a:buChar char="Ø"/>
            </a:pPr>
            <a:r>
              <a:rPr lang="en-GB" altLang="zh-CN" dirty="0" smtClean="0">
                <a:solidFill>
                  <a:srgbClr val="E13A0D"/>
                </a:solidFill>
                <a:ea typeface="宋体" pitchFamily="2" charset="-122"/>
              </a:rPr>
              <a:t>Supervised</a:t>
            </a:r>
          </a:p>
          <a:p>
            <a:pPr marL="1600200" lvl="3" indent="-228600">
              <a:lnSpc>
                <a:spcPct val="90000"/>
              </a:lnSpc>
              <a:buFont typeface="Wingdings" pitchFamily="2" charset="2"/>
              <a:buChar char="Ø"/>
            </a:pPr>
            <a:r>
              <a:rPr lang="en-GB" altLang="zh-CN" dirty="0" smtClean="0">
                <a:solidFill>
                  <a:srgbClr val="E13A0D"/>
                </a:solidFill>
                <a:ea typeface="宋体" pitchFamily="2" charset="-122"/>
              </a:rPr>
              <a:t>SMT </a:t>
            </a:r>
            <a:r>
              <a:rPr lang="en-GB" altLang="zh-CN" dirty="0" smtClean="0">
                <a:solidFill>
                  <a:srgbClr val="2D5EC1"/>
                </a:solidFill>
                <a:ea typeface="宋体" pitchFamily="2" charset="-122"/>
              </a:rPr>
              <a:t>usage</a:t>
            </a:r>
          </a:p>
          <a:p>
            <a:pPr marL="1600200" lvl="3" indent="-228600">
              <a:lnSpc>
                <a:spcPct val="90000"/>
              </a:lnSpc>
              <a:buFont typeface="Wingdings" pitchFamily="2" charset="2"/>
              <a:buChar char="Ø"/>
            </a:pPr>
            <a:r>
              <a:rPr lang="en-GB" altLang="zh-CN" dirty="0" smtClean="0">
                <a:solidFill>
                  <a:srgbClr val="2D5EC1"/>
                </a:solidFill>
                <a:ea typeface="宋体" pitchFamily="2" charset="-122"/>
              </a:rPr>
              <a:t>Study</a:t>
            </a:r>
            <a:r>
              <a:rPr lang="en-GB" altLang="zh-CN" dirty="0" smtClean="0">
                <a:solidFill>
                  <a:srgbClr val="E13A0D"/>
                </a:solidFill>
                <a:ea typeface="宋体" pitchFamily="2" charset="-122"/>
              </a:rPr>
              <a:t> “noise” impact</a:t>
            </a:r>
          </a:p>
          <a:p>
            <a:pPr marL="742950" lvl="1" indent="-285750">
              <a:lnSpc>
                <a:spcPct val="90000"/>
              </a:lnSpc>
              <a:buFont typeface="Wingdings" pitchFamily="2" charset="2"/>
              <a:buNone/>
            </a:pPr>
            <a:endParaRPr lang="en-GB" altLang="zh-CN" dirty="0" smtClean="0">
              <a:solidFill>
                <a:srgbClr val="E13A0D"/>
              </a:solidFill>
              <a:ea typeface="宋体" pitchFamily="2" charset="-122"/>
            </a:endParaRPr>
          </a:p>
          <a:p>
            <a:pPr marL="742950" lvl="1" indent="-285750">
              <a:lnSpc>
                <a:spcPct val="90000"/>
              </a:lnSpc>
              <a:buFont typeface="Wingdings" pitchFamily="2" charset="2"/>
              <a:buChar char="Ø"/>
            </a:pPr>
            <a:endParaRPr lang="es-ES" altLang="en-US" dirty="0" smtClean="0">
              <a:solidFill>
                <a:srgbClr val="2D5EC1"/>
              </a:solidFill>
              <a:ea typeface="宋体" pitchFamily="2" charset="-122"/>
            </a:endParaRPr>
          </a:p>
        </p:txBody>
      </p:sp>
    </p:spTree>
    <p:extLst>
      <p:ext uri="{BB962C8B-B14F-4D97-AF65-F5344CB8AC3E}">
        <p14:creationId xmlns:p14="http://schemas.microsoft.com/office/powerpoint/2010/main" xmlns="" val="28733568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395536" y="1268760"/>
            <a:ext cx="82296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Dealing with </a:t>
            </a:r>
            <a:r>
              <a:rPr lang="en-US" dirty="0" err="1"/>
              <a:t>Multilinguality</a:t>
            </a:r>
            <a:r>
              <a:rPr lang="en-US" dirty="0"/>
              <a:t> (</a:t>
            </a:r>
            <a:r>
              <a:rPr lang="en-US" dirty="0" smtClean="0"/>
              <a:t>IV)</a:t>
            </a:r>
            <a:endParaRPr lang="en-US" altLang="en-US" dirty="0" smtClean="0"/>
          </a:p>
        </p:txBody>
      </p:sp>
      <p:sp>
        <p:nvSpPr>
          <p:cNvPr id="21507" name="Rectangle 3"/>
          <p:cNvSpPr>
            <a:spLocks noGrp="1" noChangeArrowheads="1"/>
          </p:cNvSpPr>
          <p:nvPr>
            <p:ph type="body" idx="4294967295"/>
          </p:nvPr>
        </p:nvSpPr>
        <p:spPr bwMode="auto">
          <a:xfrm>
            <a:off x="467544" y="1844824"/>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buFont typeface="Wingdings" pitchFamily="2" charset="2"/>
              <a:buChar char="Ø"/>
            </a:pPr>
            <a:r>
              <a:rPr lang="en-GB" altLang="zh-CN" dirty="0" smtClean="0">
                <a:solidFill>
                  <a:srgbClr val="2D5EC1"/>
                </a:solidFill>
                <a:ea typeface="宋体" pitchFamily="2" charset="-122"/>
              </a:rPr>
              <a:t>Data for English at NTCIR 8 MOAT (Multilingual Opinion Analysis Task)</a:t>
            </a:r>
          </a:p>
          <a:p>
            <a:pPr marL="1143000" lvl="2" indent="-228600">
              <a:buFont typeface="Wingdings" pitchFamily="2" charset="2"/>
              <a:buChar char="Ø"/>
            </a:pPr>
            <a:r>
              <a:rPr lang="en-GB" altLang="zh-CN" dirty="0" smtClean="0">
                <a:solidFill>
                  <a:srgbClr val="2D5EC1"/>
                </a:solidFill>
                <a:ea typeface="宋体" pitchFamily="2" charset="-122"/>
              </a:rPr>
              <a:t> Sentences (6165)</a:t>
            </a:r>
          </a:p>
          <a:p>
            <a:pPr marL="1143000" lvl="2" indent="-228600">
              <a:buFont typeface="Wingdings" pitchFamily="2" charset="2"/>
              <a:buChar char="Ø"/>
            </a:pPr>
            <a:r>
              <a:rPr lang="en-GB" altLang="zh-CN" dirty="0" smtClean="0">
                <a:solidFill>
                  <a:srgbClr val="2D5EC1"/>
                </a:solidFill>
                <a:ea typeface="宋体" pitchFamily="2" charset="-122"/>
              </a:rPr>
              <a:t> </a:t>
            </a:r>
            <a:r>
              <a:rPr lang="en-GB" altLang="zh-CN" dirty="0" smtClean="0">
                <a:solidFill>
                  <a:srgbClr val="E13A0D"/>
                </a:solidFill>
                <a:ea typeface="宋体" pitchFamily="2" charset="-122"/>
              </a:rPr>
              <a:t>Opinion units</a:t>
            </a:r>
            <a:r>
              <a:rPr lang="en-GB" altLang="zh-CN" dirty="0" smtClean="0">
                <a:solidFill>
                  <a:srgbClr val="2D5EC1"/>
                </a:solidFill>
                <a:ea typeface="宋体" pitchFamily="2" charset="-122"/>
              </a:rPr>
              <a:t> (6223)</a:t>
            </a:r>
          </a:p>
          <a:p>
            <a:pPr marL="1143000" lvl="2" indent="-228600">
              <a:buFont typeface="Wingdings" pitchFamily="2" charset="2"/>
              <a:buNone/>
            </a:pPr>
            <a:endParaRPr lang="en-GB" altLang="zh-CN" dirty="0" smtClean="0">
              <a:solidFill>
                <a:srgbClr val="2D5EC1"/>
              </a:solidFill>
              <a:ea typeface="宋体" pitchFamily="2" charset="-122"/>
            </a:endParaRPr>
          </a:p>
          <a:p>
            <a:pPr marL="742950" lvl="1" indent="-285750">
              <a:buFont typeface="Wingdings" pitchFamily="2" charset="2"/>
              <a:buChar char="Ø"/>
            </a:pPr>
            <a:r>
              <a:rPr lang="en-GB" altLang="zh-CN" dirty="0" smtClean="0">
                <a:solidFill>
                  <a:srgbClr val="2D5EC1"/>
                </a:solidFill>
                <a:ea typeface="宋体" pitchFamily="2" charset="-122"/>
              </a:rPr>
              <a:t>Randomly selected 600 sentences – test set</a:t>
            </a:r>
          </a:p>
          <a:p>
            <a:pPr marL="742950" lvl="1" indent="-285750">
              <a:buFont typeface="Wingdings" pitchFamily="2" charset="2"/>
              <a:buChar char="Ø"/>
            </a:pPr>
            <a:r>
              <a:rPr lang="en-GB" altLang="zh-CN" dirty="0" smtClean="0">
                <a:solidFill>
                  <a:srgbClr val="2D5EC1"/>
                </a:solidFill>
                <a:ea typeface="宋体" pitchFamily="2" charset="-122"/>
              </a:rPr>
              <a:t>Rest training set – 5600 sentences</a:t>
            </a:r>
          </a:p>
          <a:p>
            <a:pPr marL="742950" lvl="1" indent="-285750">
              <a:buFont typeface="Wingdings" pitchFamily="2" charset="2"/>
              <a:buNone/>
            </a:pPr>
            <a:endParaRPr lang="en-GB" altLang="zh-CN" dirty="0" smtClean="0">
              <a:solidFill>
                <a:srgbClr val="2D5EC1"/>
              </a:solidFill>
              <a:ea typeface="宋体" pitchFamily="2" charset="-122"/>
            </a:endParaRPr>
          </a:p>
          <a:p>
            <a:pPr marL="742950" lvl="1" indent="-285750">
              <a:buFont typeface="Wingdings" pitchFamily="2" charset="2"/>
              <a:buChar char="Ø"/>
            </a:pPr>
            <a:r>
              <a:rPr lang="en-GB" altLang="zh-CN" dirty="0" smtClean="0">
                <a:solidFill>
                  <a:srgbClr val="2D5EC1"/>
                </a:solidFill>
                <a:ea typeface="宋体" pitchFamily="2" charset="-122"/>
              </a:rPr>
              <a:t>Translate with Moses, Google, Bing</a:t>
            </a:r>
          </a:p>
          <a:p>
            <a:pPr marL="742950" lvl="1" indent="-285750">
              <a:buFont typeface="Wingdings" pitchFamily="2" charset="2"/>
              <a:buChar char="Ø"/>
            </a:pPr>
            <a:r>
              <a:rPr lang="en-GB" altLang="zh-CN" dirty="0" smtClean="0">
                <a:solidFill>
                  <a:srgbClr val="2D5EC1"/>
                </a:solidFill>
                <a:ea typeface="宋体" pitchFamily="2" charset="-122"/>
              </a:rPr>
              <a:t>Create Gold Standard per language:</a:t>
            </a:r>
          </a:p>
          <a:p>
            <a:pPr marL="1143000" lvl="2" indent="-228600">
              <a:buFont typeface="Wingdings" pitchFamily="2" charset="2"/>
              <a:buChar char="Ø"/>
            </a:pPr>
            <a:r>
              <a:rPr lang="en-GB" altLang="zh-CN" dirty="0" smtClean="0">
                <a:solidFill>
                  <a:srgbClr val="2D5EC1"/>
                </a:solidFill>
                <a:ea typeface="宋体" pitchFamily="2" charset="-122"/>
              </a:rPr>
              <a:t> Manual correction of Yahoo translation</a:t>
            </a:r>
          </a:p>
          <a:p>
            <a:pPr marL="1143000" lvl="2" indent="-228600">
              <a:buFont typeface="Wingdings" pitchFamily="2" charset="2"/>
              <a:buChar char="Ø"/>
            </a:pPr>
            <a:endParaRPr lang="en-GB" altLang="zh-CN" dirty="0" smtClean="0">
              <a:solidFill>
                <a:srgbClr val="2D5EC1"/>
              </a:solidFill>
              <a:ea typeface="宋体" pitchFamily="2" charset="-122"/>
            </a:endParaRPr>
          </a:p>
          <a:p>
            <a:pPr marL="742950" lvl="1" indent="-285750">
              <a:buFont typeface="Wingdings" pitchFamily="2" charset="2"/>
              <a:buChar char="Ø"/>
            </a:pPr>
            <a:r>
              <a:rPr lang="en-GB" altLang="zh-CN" dirty="0" smtClean="0">
                <a:solidFill>
                  <a:srgbClr val="2D5EC1"/>
                </a:solidFill>
                <a:ea typeface="宋体" pitchFamily="2" charset="-122"/>
              </a:rPr>
              <a:t>Many neutral sentences – &gt; only positive &amp; negative</a:t>
            </a:r>
          </a:p>
          <a:p>
            <a:pPr marL="1143000" lvl="2" indent="-228600">
              <a:buFont typeface="Wingdings" pitchFamily="2" charset="2"/>
              <a:buChar char="Ø"/>
            </a:pPr>
            <a:r>
              <a:rPr lang="en-GB" altLang="zh-CN" dirty="0" smtClean="0">
                <a:solidFill>
                  <a:srgbClr val="2D5EC1"/>
                </a:solidFill>
                <a:ea typeface="宋体" pitchFamily="2" charset="-122"/>
              </a:rPr>
              <a:t>Training: </a:t>
            </a:r>
            <a:r>
              <a:rPr lang="en-GB" altLang="zh-CN" dirty="0" smtClean="0">
                <a:solidFill>
                  <a:srgbClr val="E13A0D"/>
                </a:solidFill>
                <a:ea typeface="宋体" pitchFamily="2" charset="-122"/>
              </a:rPr>
              <a:t>943 examples</a:t>
            </a:r>
            <a:r>
              <a:rPr lang="en-GB" altLang="zh-CN" dirty="0" smtClean="0">
                <a:solidFill>
                  <a:srgbClr val="2D5EC1"/>
                </a:solidFill>
                <a:ea typeface="宋体" pitchFamily="2" charset="-122"/>
              </a:rPr>
              <a:t> (333 positive and 610 negative)</a:t>
            </a:r>
          </a:p>
          <a:p>
            <a:pPr marL="1143000" lvl="2" indent="-228600">
              <a:buFont typeface="Wingdings" pitchFamily="2" charset="2"/>
              <a:buChar char="Ø"/>
            </a:pPr>
            <a:r>
              <a:rPr lang="en-GB" altLang="zh-CN" dirty="0" smtClean="0">
                <a:solidFill>
                  <a:srgbClr val="2D5EC1"/>
                </a:solidFill>
                <a:ea typeface="宋体" pitchFamily="2" charset="-122"/>
              </a:rPr>
              <a:t>Test set and Gold Standard: </a:t>
            </a:r>
            <a:r>
              <a:rPr lang="en-GB" altLang="zh-CN" dirty="0" smtClean="0">
                <a:solidFill>
                  <a:srgbClr val="E13A0D"/>
                </a:solidFill>
                <a:ea typeface="宋体" pitchFamily="2" charset="-122"/>
              </a:rPr>
              <a:t>357 examples</a:t>
            </a:r>
            <a:r>
              <a:rPr lang="en-GB" altLang="zh-CN" dirty="0" smtClean="0">
                <a:solidFill>
                  <a:srgbClr val="2D5EC1"/>
                </a:solidFill>
                <a:ea typeface="宋体" pitchFamily="2" charset="-122"/>
              </a:rPr>
              <a:t> (107 </a:t>
            </a:r>
            <a:r>
              <a:rPr lang="en-GB" altLang="zh-CN" dirty="0" err="1" smtClean="0">
                <a:solidFill>
                  <a:srgbClr val="2D5EC1"/>
                </a:solidFill>
                <a:ea typeface="宋体" pitchFamily="2" charset="-122"/>
              </a:rPr>
              <a:t>pos</a:t>
            </a:r>
            <a:r>
              <a:rPr lang="en-GB" altLang="zh-CN" dirty="0" smtClean="0">
                <a:solidFill>
                  <a:srgbClr val="2D5EC1"/>
                </a:solidFill>
                <a:ea typeface="宋体" pitchFamily="2" charset="-122"/>
              </a:rPr>
              <a:t> and 250 </a:t>
            </a:r>
            <a:r>
              <a:rPr lang="en-GB" altLang="zh-CN" dirty="0" err="1" smtClean="0">
                <a:solidFill>
                  <a:srgbClr val="2D5EC1"/>
                </a:solidFill>
                <a:ea typeface="宋体" pitchFamily="2" charset="-122"/>
              </a:rPr>
              <a:t>neg</a:t>
            </a:r>
            <a:r>
              <a:rPr lang="en-GB" altLang="zh-CN" dirty="0" smtClean="0">
                <a:solidFill>
                  <a:srgbClr val="2D5EC1"/>
                </a:solidFill>
                <a:ea typeface="宋体" pitchFamily="2" charset="-122"/>
              </a:rPr>
              <a:t>)</a:t>
            </a:r>
          </a:p>
          <a:p>
            <a:pPr marL="1143000" lvl="2" indent="-22860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Char char="Ø"/>
            </a:pPr>
            <a:endParaRPr lang="es-ES" altLang="en-US" dirty="0" smtClean="0"/>
          </a:p>
        </p:txBody>
      </p:sp>
    </p:spTree>
    <p:extLst>
      <p:ext uri="{BB962C8B-B14F-4D97-AF65-F5344CB8AC3E}">
        <p14:creationId xmlns:p14="http://schemas.microsoft.com/office/powerpoint/2010/main" xmlns="" val="254881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descr="http://a.dilcdn.com/bl/wp-content/uploads/sites/8/2013/01/grabby-bab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719263"/>
            <a:ext cx="3808945" cy="37979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5478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467544" y="1412776"/>
            <a:ext cx="82296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Dealing with </a:t>
            </a:r>
            <a:r>
              <a:rPr lang="en-US" dirty="0" err="1"/>
              <a:t>Multilinguality</a:t>
            </a:r>
            <a:r>
              <a:rPr lang="en-US" dirty="0"/>
              <a:t> </a:t>
            </a:r>
            <a:r>
              <a:rPr lang="en-US" dirty="0" smtClean="0"/>
              <a:t>(V</a:t>
            </a:r>
            <a:r>
              <a:rPr lang="en-US" dirty="0"/>
              <a:t>)</a:t>
            </a:r>
            <a:endParaRPr lang="en-US" altLang="en-US" dirty="0" smtClean="0"/>
          </a:p>
        </p:txBody>
      </p:sp>
      <p:sp>
        <p:nvSpPr>
          <p:cNvPr id="18435" name="Rectangle 3"/>
          <p:cNvSpPr>
            <a:spLocks noGrp="1" noChangeArrowheads="1"/>
          </p:cNvSpPr>
          <p:nvPr>
            <p:ph type="body" idx="4294967295"/>
          </p:nvPr>
        </p:nvSpPr>
        <p:spPr bwMode="auto">
          <a:xfrm>
            <a:off x="395536" y="2320088"/>
            <a:ext cx="8229600" cy="4525963"/>
          </a:xfrm>
          <a:prstGeom prst="rect">
            <a:avLst/>
          </a:prstGeom>
          <a:ln>
            <a:miter lim="800000"/>
            <a:headEnd/>
            <a:tailEnd/>
          </a:ln>
        </p:spPr>
        <p:txBody>
          <a:bodyPr/>
          <a:lstStyle/>
          <a:p>
            <a:pPr marL="654050" indent="-285750">
              <a:defRPr/>
            </a:pPr>
            <a:r>
              <a:rPr lang="en-GB" altLang="zh-CN" sz="2000" dirty="0" smtClean="0">
                <a:solidFill>
                  <a:srgbClr val="2D5EC1"/>
                </a:solidFill>
                <a:ea typeface="宋体" pitchFamily="2" charset="-122"/>
              </a:rPr>
              <a:t>Supervised learning using:</a:t>
            </a:r>
          </a:p>
          <a:p>
            <a:pPr marL="993775" lvl="2" indent="-285750">
              <a:buFont typeface="Wingdings" pitchFamily="2" charset="2"/>
              <a:buChar char="Ø"/>
              <a:defRPr/>
            </a:pPr>
            <a:r>
              <a:rPr lang="en-GB" altLang="zh-CN" sz="1800" dirty="0" smtClean="0">
                <a:solidFill>
                  <a:srgbClr val="2D5EC1"/>
                </a:solidFill>
                <a:ea typeface="宋体" pitchFamily="2" charset="-122"/>
              </a:rPr>
              <a:t>Presence/absence (</a:t>
            </a:r>
            <a:r>
              <a:rPr lang="en-GB" altLang="zh-CN" sz="1800" dirty="0" err="1" smtClean="0">
                <a:solidFill>
                  <a:srgbClr val="2D5EC1"/>
                </a:solidFill>
                <a:ea typeface="宋体" pitchFamily="2" charset="-122"/>
              </a:rPr>
              <a:t>boolean</a:t>
            </a:r>
            <a:r>
              <a:rPr lang="en-GB" altLang="zh-CN" sz="1800" dirty="0" smtClean="0">
                <a:solidFill>
                  <a:srgbClr val="2D5EC1"/>
                </a:solidFill>
                <a:ea typeface="宋体" pitchFamily="2" charset="-122"/>
              </a:rPr>
              <a:t>) of :</a:t>
            </a:r>
          </a:p>
          <a:p>
            <a:pPr marL="1246188" lvl="3" indent="-285750">
              <a:buFont typeface="Wingdings" pitchFamily="2" charset="2"/>
              <a:buChar char="Ø"/>
              <a:defRPr/>
            </a:pPr>
            <a:r>
              <a:rPr lang="en-GB" altLang="zh-CN" sz="1800" dirty="0" err="1" smtClean="0">
                <a:solidFill>
                  <a:srgbClr val="2D5EC1"/>
                </a:solidFill>
                <a:ea typeface="宋体" pitchFamily="2" charset="-122"/>
              </a:rPr>
              <a:t>Unigrams</a:t>
            </a:r>
            <a:endParaRPr lang="en-GB" altLang="zh-CN" sz="1800" dirty="0" smtClean="0">
              <a:solidFill>
                <a:srgbClr val="2D5EC1"/>
              </a:solidFill>
              <a:ea typeface="宋体" pitchFamily="2" charset="-122"/>
            </a:endParaRPr>
          </a:p>
          <a:p>
            <a:pPr marL="1246188" lvl="3" indent="-285750">
              <a:buFont typeface="Wingdings" pitchFamily="2" charset="2"/>
              <a:buChar char="Ø"/>
              <a:defRPr/>
            </a:pPr>
            <a:r>
              <a:rPr lang="en-GB" altLang="zh-CN" sz="1800" dirty="0" err="1" smtClean="0">
                <a:solidFill>
                  <a:srgbClr val="2D5EC1"/>
                </a:solidFill>
                <a:ea typeface="宋体" pitchFamily="2" charset="-122"/>
              </a:rPr>
              <a:t>Bigrams</a:t>
            </a:r>
            <a:endParaRPr lang="en-GB" altLang="zh-CN" sz="1800" dirty="0" smtClean="0">
              <a:solidFill>
                <a:srgbClr val="2D5EC1"/>
              </a:solidFill>
              <a:ea typeface="宋体" pitchFamily="2" charset="-122"/>
            </a:endParaRPr>
          </a:p>
          <a:p>
            <a:pPr marL="1246188" lvl="3" indent="-285750">
              <a:buFont typeface="Wingdings" pitchFamily="2" charset="2"/>
              <a:buChar char="Ø"/>
              <a:defRPr/>
            </a:pPr>
            <a:r>
              <a:rPr lang="en-GB" altLang="zh-CN" sz="1800" dirty="0" err="1" smtClean="0">
                <a:solidFill>
                  <a:srgbClr val="2D5EC1"/>
                </a:solidFill>
                <a:ea typeface="宋体" pitchFamily="2" charset="-122"/>
              </a:rPr>
              <a:t>Unigrams+bigrams</a:t>
            </a:r>
            <a:endParaRPr lang="en-GB" altLang="zh-CN" sz="1800" dirty="0" smtClean="0">
              <a:solidFill>
                <a:srgbClr val="2D5EC1"/>
              </a:solidFill>
              <a:ea typeface="宋体" pitchFamily="2" charset="-122"/>
            </a:endParaRPr>
          </a:p>
          <a:p>
            <a:pPr marL="993775" lvl="2" indent="-285750">
              <a:buFont typeface="Wingdings" pitchFamily="2" charset="2"/>
              <a:buChar char="Ø"/>
              <a:defRPr/>
            </a:pPr>
            <a:r>
              <a:rPr lang="en-GB" altLang="zh-CN" sz="1800" dirty="0" err="1" smtClean="0">
                <a:solidFill>
                  <a:srgbClr val="2D5EC1"/>
                </a:solidFill>
                <a:ea typeface="宋体" pitchFamily="2" charset="-122"/>
              </a:rPr>
              <a:t>Tf-idf</a:t>
            </a:r>
            <a:r>
              <a:rPr lang="en-GB" altLang="zh-CN" sz="1800" dirty="0" smtClean="0">
                <a:solidFill>
                  <a:srgbClr val="2D5EC1"/>
                </a:solidFill>
                <a:ea typeface="宋体" pitchFamily="2" charset="-122"/>
              </a:rPr>
              <a:t>  of :</a:t>
            </a:r>
          </a:p>
          <a:p>
            <a:pPr marL="1246188" lvl="3" indent="-285750">
              <a:buFont typeface="Wingdings" pitchFamily="2" charset="2"/>
              <a:buChar char="Ø"/>
              <a:defRPr/>
            </a:pPr>
            <a:r>
              <a:rPr lang="en-GB" altLang="zh-CN" sz="1800" dirty="0" err="1" smtClean="0">
                <a:solidFill>
                  <a:srgbClr val="2D5EC1"/>
                </a:solidFill>
                <a:ea typeface="宋体" pitchFamily="2" charset="-122"/>
              </a:rPr>
              <a:t>Unigrams</a:t>
            </a:r>
            <a:endParaRPr lang="en-GB" altLang="zh-CN" sz="1800" dirty="0" smtClean="0">
              <a:solidFill>
                <a:srgbClr val="2D5EC1"/>
              </a:solidFill>
              <a:ea typeface="宋体" pitchFamily="2" charset="-122"/>
            </a:endParaRPr>
          </a:p>
          <a:p>
            <a:pPr marL="1246188" lvl="3" indent="-285750">
              <a:buFont typeface="Wingdings" pitchFamily="2" charset="2"/>
              <a:buChar char="Ø"/>
              <a:defRPr/>
            </a:pPr>
            <a:r>
              <a:rPr lang="en-GB" altLang="zh-CN" sz="1800" dirty="0" err="1" smtClean="0">
                <a:solidFill>
                  <a:srgbClr val="2D5EC1"/>
                </a:solidFill>
                <a:ea typeface="宋体" pitchFamily="2" charset="-122"/>
              </a:rPr>
              <a:t>Bigrams</a:t>
            </a:r>
            <a:endParaRPr lang="en-GB" altLang="zh-CN" sz="1800" dirty="0" smtClean="0">
              <a:solidFill>
                <a:srgbClr val="2D5EC1"/>
              </a:solidFill>
              <a:ea typeface="宋体" pitchFamily="2" charset="-122"/>
            </a:endParaRPr>
          </a:p>
          <a:p>
            <a:pPr marL="1246188" lvl="3" indent="-285750">
              <a:buFont typeface="Wingdings" pitchFamily="2" charset="2"/>
              <a:buChar char="Ø"/>
              <a:defRPr/>
            </a:pPr>
            <a:r>
              <a:rPr lang="en-GB" altLang="zh-CN" sz="1800" dirty="0" err="1" smtClean="0">
                <a:solidFill>
                  <a:srgbClr val="2D5EC1"/>
                </a:solidFill>
                <a:ea typeface="宋体" pitchFamily="2" charset="-122"/>
              </a:rPr>
              <a:t>Unigrams+bigrams</a:t>
            </a:r>
            <a:endParaRPr lang="en-GB" altLang="zh-CN" sz="1800" dirty="0" smtClean="0">
              <a:solidFill>
                <a:srgbClr val="2D5EC1"/>
              </a:solidFill>
              <a:ea typeface="宋体" pitchFamily="2" charset="-122"/>
            </a:endParaRPr>
          </a:p>
          <a:p>
            <a:pPr marL="654050" indent="-285750">
              <a:defRPr/>
            </a:pPr>
            <a:endParaRPr lang="en-GB" altLang="zh-CN" dirty="0" smtClean="0">
              <a:solidFill>
                <a:srgbClr val="2D5EC1"/>
              </a:solidFill>
              <a:ea typeface="宋体" pitchFamily="2" charset="-122"/>
            </a:endParaRPr>
          </a:p>
          <a:p>
            <a:pPr marL="654050" indent="-285750">
              <a:defRPr/>
            </a:pPr>
            <a:endParaRPr lang="en-GB" altLang="zh-CN" dirty="0" smtClean="0">
              <a:solidFill>
                <a:srgbClr val="2D5EC1"/>
              </a:solidFill>
              <a:ea typeface="宋体" pitchFamily="2" charset="-122"/>
            </a:endParaRPr>
          </a:p>
          <a:p>
            <a:pPr marL="1246188" lvl="3" indent="-285750">
              <a:buFont typeface="Wingdings" pitchFamily="2" charset="2"/>
              <a:buChar char="Ø"/>
              <a:defRPr/>
            </a:pPr>
            <a:endParaRPr lang="en-GB" altLang="zh-CN" dirty="0" smtClean="0">
              <a:solidFill>
                <a:srgbClr val="2D5EC1"/>
              </a:solidFill>
              <a:ea typeface="宋体" pitchFamily="2" charset="-122"/>
            </a:endParaRPr>
          </a:p>
          <a:p>
            <a:pPr marL="1246188" lvl="3" indent="-285750">
              <a:buFont typeface="Wingdings" pitchFamily="2" charset="2"/>
              <a:buChar char="Ø"/>
              <a:defRPr/>
            </a:pPr>
            <a:endParaRPr lang="en-GB" altLang="zh-CN" dirty="0" smtClean="0">
              <a:solidFill>
                <a:srgbClr val="2D5EC1"/>
              </a:solidFill>
              <a:ea typeface="宋体" pitchFamily="2" charset="-122"/>
            </a:endParaRPr>
          </a:p>
          <a:p>
            <a:pPr marL="1143000" lvl="2" indent="-228600">
              <a:buFont typeface="Wingdings" pitchFamily="2" charset="2"/>
              <a:buNone/>
              <a:defRPr/>
            </a:pPr>
            <a:endParaRPr lang="en-GB" altLang="zh-CN" dirty="0" smtClean="0">
              <a:solidFill>
                <a:srgbClr val="2D5EC1"/>
              </a:solidFill>
              <a:ea typeface="宋体" pitchFamily="2" charset="-122"/>
            </a:endParaRPr>
          </a:p>
          <a:p>
            <a:pPr marL="1143000" lvl="2" indent="-228600">
              <a:buFont typeface="Wingdings" pitchFamily="2" charset="2"/>
              <a:buChar char="Ø"/>
              <a:defRPr/>
            </a:pPr>
            <a:endParaRPr lang="en-GB" altLang="zh-CN" dirty="0" smtClean="0">
              <a:solidFill>
                <a:srgbClr val="2D5EC1"/>
              </a:solidFill>
              <a:ea typeface="宋体" pitchFamily="2" charset="-122"/>
            </a:endParaRPr>
          </a:p>
          <a:p>
            <a:pPr marL="1143000" lvl="2" indent="-228600">
              <a:buFont typeface="Wingdings" pitchFamily="2" charset="2"/>
              <a:buChar char="Ø"/>
              <a:defRPr/>
            </a:pPr>
            <a:endParaRPr lang="es-ES" dirty="0" smtClean="0"/>
          </a:p>
        </p:txBody>
      </p:sp>
    </p:spTree>
    <p:extLst>
      <p:ext uri="{BB962C8B-B14F-4D97-AF65-F5344CB8AC3E}">
        <p14:creationId xmlns:p14="http://schemas.microsoft.com/office/powerpoint/2010/main" xmlns="" val="7559999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395536" y="1268760"/>
            <a:ext cx="82296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Dealing with </a:t>
            </a:r>
            <a:r>
              <a:rPr lang="en-US" dirty="0" err="1"/>
              <a:t>Multilinguality</a:t>
            </a:r>
            <a:r>
              <a:rPr lang="en-US" dirty="0"/>
              <a:t> </a:t>
            </a:r>
            <a:r>
              <a:rPr lang="en-US" dirty="0" smtClean="0"/>
              <a:t>(VI)</a:t>
            </a:r>
            <a:endParaRPr lang="en-US" altLang="en-US" dirty="0" smtClean="0"/>
          </a:p>
        </p:txBody>
      </p:sp>
      <p:sp>
        <p:nvSpPr>
          <p:cNvPr id="23555" name="Rectangle 3"/>
          <p:cNvSpPr>
            <a:spLocks noGrp="1" noChangeArrowheads="1"/>
          </p:cNvSpPr>
          <p:nvPr>
            <p:ph type="body" idx="4294967295"/>
          </p:nvPr>
        </p:nvSpPr>
        <p:spPr bwMode="auto">
          <a:xfrm>
            <a:off x="467544" y="2204864"/>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54050" indent="-285750"/>
            <a:r>
              <a:rPr lang="en-GB" altLang="zh-CN" dirty="0" smtClean="0">
                <a:solidFill>
                  <a:srgbClr val="2D5EC1"/>
                </a:solidFill>
                <a:ea typeface="宋体" pitchFamily="2" charset="-122"/>
              </a:rPr>
              <a:t>Training on:</a:t>
            </a:r>
          </a:p>
          <a:p>
            <a:pPr marL="1246188" lvl="3" indent="-285750">
              <a:buFont typeface="Wingdings" pitchFamily="2" charset="2"/>
              <a:buChar char="Ø"/>
            </a:pPr>
            <a:r>
              <a:rPr lang="en-GB" altLang="zh-CN" sz="1800" dirty="0" smtClean="0">
                <a:solidFill>
                  <a:srgbClr val="2D5EC1"/>
                </a:solidFill>
                <a:ea typeface="宋体" pitchFamily="2" charset="-122"/>
              </a:rPr>
              <a:t>Translations of each system/language</a:t>
            </a:r>
          </a:p>
          <a:p>
            <a:pPr marL="1246188" lvl="3" indent="-285750">
              <a:buFont typeface="Wingdings" pitchFamily="2" charset="2"/>
              <a:buChar char="Ø"/>
            </a:pPr>
            <a:r>
              <a:rPr lang="en-GB" altLang="zh-CN" sz="1800" dirty="0" smtClean="0">
                <a:solidFill>
                  <a:srgbClr val="2D5EC1"/>
                </a:solidFill>
                <a:ea typeface="宋体" pitchFamily="2" charset="-122"/>
              </a:rPr>
              <a:t>Combined translations from all 3 MT systems</a:t>
            </a:r>
          </a:p>
          <a:p>
            <a:pPr marL="654050" indent="-285750"/>
            <a:r>
              <a:rPr lang="en-GB" altLang="zh-CN" dirty="0" smtClean="0">
                <a:solidFill>
                  <a:srgbClr val="2D5EC1"/>
                </a:solidFill>
                <a:ea typeface="宋体" pitchFamily="2" charset="-122"/>
              </a:rPr>
              <a:t>Testing on:</a:t>
            </a:r>
          </a:p>
          <a:p>
            <a:pPr marL="1246188" lvl="3" indent="-285750">
              <a:buFont typeface="Wingdings" pitchFamily="2" charset="2"/>
              <a:buChar char="Ø"/>
            </a:pPr>
            <a:r>
              <a:rPr lang="en-GB" altLang="zh-CN" sz="1800" dirty="0" smtClean="0">
                <a:solidFill>
                  <a:srgbClr val="2D5EC1"/>
                </a:solidFill>
                <a:ea typeface="宋体" pitchFamily="2" charset="-122"/>
              </a:rPr>
              <a:t>Translations of each system/language</a:t>
            </a:r>
          </a:p>
          <a:p>
            <a:pPr marL="1246188" lvl="3" indent="-285750">
              <a:buFont typeface="Wingdings" pitchFamily="2" charset="2"/>
              <a:buChar char="Ø"/>
            </a:pPr>
            <a:r>
              <a:rPr lang="en-GB" altLang="zh-CN" sz="1800" dirty="0" smtClean="0">
                <a:solidFill>
                  <a:srgbClr val="2D5EC1"/>
                </a:solidFill>
                <a:ea typeface="宋体" pitchFamily="2" charset="-122"/>
              </a:rPr>
              <a:t>Gold Standard</a:t>
            </a:r>
          </a:p>
          <a:p>
            <a:pPr marL="654050" indent="-285750"/>
            <a:r>
              <a:rPr lang="en-GB" altLang="zh-CN" dirty="0" smtClean="0">
                <a:solidFill>
                  <a:srgbClr val="2D5EC1"/>
                </a:solidFill>
                <a:ea typeface="宋体" pitchFamily="2" charset="-122"/>
              </a:rPr>
              <a:t>Using as </a:t>
            </a:r>
            <a:r>
              <a:rPr lang="en-GB" altLang="zh-CN" dirty="0" err="1" smtClean="0">
                <a:solidFill>
                  <a:srgbClr val="2D5EC1"/>
                </a:solidFill>
                <a:ea typeface="宋体" pitchFamily="2" charset="-122"/>
              </a:rPr>
              <a:t>algithms</a:t>
            </a:r>
            <a:r>
              <a:rPr lang="en-GB" altLang="zh-CN" dirty="0" smtClean="0">
                <a:solidFill>
                  <a:srgbClr val="2D5EC1"/>
                </a:solidFill>
                <a:ea typeface="宋体" pitchFamily="2" charset="-122"/>
              </a:rPr>
              <a:t>:</a:t>
            </a:r>
          </a:p>
          <a:p>
            <a:pPr marL="1246188" lvl="3" indent="-285750">
              <a:buFont typeface="Wingdings" pitchFamily="2" charset="2"/>
              <a:buChar char="Ø"/>
            </a:pPr>
            <a:r>
              <a:rPr lang="en-GB" altLang="zh-CN" sz="1800" dirty="0" smtClean="0">
                <a:solidFill>
                  <a:srgbClr val="2D5EC1"/>
                </a:solidFill>
                <a:ea typeface="宋体" pitchFamily="2" charset="-122"/>
              </a:rPr>
              <a:t>SVM</a:t>
            </a:r>
          </a:p>
          <a:p>
            <a:pPr marL="1246188" lvl="3" indent="-285750">
              <a:buFont typeface="Wingdings" pitchFamily="2" charset="2"/>
              <a:buChar char="Ø"/>
            </a:pPr>
            <a:r>
              <a:rPr lang="en-GB" altLang="zh-CN" sz="1800" dirty="0" smtClean="0">
                <a:solidFill>
                  <a:srgbClr val="2D5EC1"/>
                </a:solidFill>
                <a:ea typeface="宋体" pitchFamily="2" charset="-122"/>
              </a:rPr>
              <a:t>Meta-classifiers – Bagging &amp; </a:t>
            </a:r>
            <a:r>
              <a:rPr lang="en-GB" altLang="zh-CN" sz="1800" dirty="0" err="1" smtClean="0">
                <a:solidFill>
                  <a:srgbClr val="2D5EC1"/>
                </a:solidFill>
                <a:ea typeface="宋体" pitchFamily="2" charset="-122"/>
              </a:rPr>
              <a:t>AdaBoost</a:t>
            </a:r>
            <a:endParaRPr lang="en-GB" altLang="zh-CN" sz="1800" dirty="0" smtClean="0">
              <a:solidFill>
                <a:srgbClr val="2D5EC1"/>
              </a:solidFill>
              <a:ea typeface="宋体" pitchFamily="2" charset="-122"/>
            </a:endParaRPr>
          </a:p>
          <a:p>
            <a:pPr marL="1246188" lvl="3" indent="-285750">
              <a:buFont typeface="Arial" charset="0"/>
              <a:buNone/>
            </a:pPr>
            <a:endParaRPr lang="en-GB" altLang="zh-CN" sz="2400" u="sng"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None/>
            </a:pPr>
            <a:endParaRPr lang="en-GB" altLang="zh-CN" dirty="0" smtClean="0">
              <a:solidFill>
                <a:srgbClr val="2D5EC1"/>
              </a:solidFill>
              <a:ea typeface="宋体" pitchFamily="2" charset="-122"/>
            </a:endParaRPr>
          </a:p>
          <a:p>
            <a:pPr marL="1143000" lvl="2" indent="-22860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Char char="Ø"/>
            </a:pPr>
            <a:endParaRPr lang="es-ES" altLang="en-US" dirty="0" smtClean="0"/>
          </a:p>
        </p:txBody>
      </p:sp>
    </p:spTree>
    <p:extLst>
      <p:ext uri="{BB962C8B-B14F-4D97-AF65-F5344CB8AC3E}">
        <p14:creationId xmlns:p14="http://schemas.microsoft.com/office/powerpoint/2010/main" xmlns="" val="32868056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bwMode="auto">
          <a:xfrm>
            <a:off x="395536" y="2204864"/>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54050" indent="-285750"/>
            <a:r>
              <a:rPr lang="en-GB" altLang="zh-CN" dirty="0" smtClean="0">
                <a:solidFill>
                  <a:srgbClr val="2D5EC1"/>
                </a:solidFill>
                <a:ea typeface="宋体" pitchFamily="2" charset="-122"/>
              </a:rPr>
              <a:t>Incorrect translation:</a:t>
            </a:r>
          </a:p>
          <a:p>
            <a:pPr marL="1246188" lvl="3" indent="-285750">
              <a:buFont typeface="Wingdings" pitchFamily="2" charset="2"/>
              <a:buChar char="Ø"/>
            </a:pPr>
            <a:r>
              <a:rPr lang="en-GB" altLang="zh-CN" sz="1800" dirty="0" smtClean="0">
                <a:solidFill>
                  <a:srgbClr val="2D5EC1"/>
                </a:solidFill>
                <a:ea typeface="宋体" pitchFamily="2" charset="-122"/>
              </a:rPr>
              <a:t>Larger number of features, sparseness</a:t>
            </a:r>
          </a:p>
          <a:p>
            <a:pPr marL="1246188" lvl="3" indent="-285750">
              <a:buFont typeface="Wingdings" pitchFamily="2" charset="2"/>
              <a:buChar char="Ø"/>
            </a:pPr>
            <a:r>
              <a:rPr lang="en-GB" altLang="zh-CN" sz="1800" dirty="0" smtClean="0">
                <a:solidFill>
                  <a:srgbClr val="2D5EC1"/>
                </a:solidFill>
                <a:ea typeface="宋体" pitchFamily="2" charset="-122"/>
              </a:rPr>
              <a:t>Features not informative</a:t>
            </a:r>
          </a:p>
          <a:p>
            <a:pPr marL="1498600" lvl="4" indent="-285750">
              <a:buFont typeface="Wingdings" pitchFamily="2" charset="2"/>
              <a:buChar char="Ø"/>
            </a:pPr>
            <a:r>
              <a:rPr lang="en-GB" altLang="zh-CN" sz="1800" dirty="0" smtClean="0">
                <a:solidFill>
                  <a:srgbClr val="2D5EC1"/>
                </a:solidFill>
                <a:ea typeface="宋体" pitchFamily="2" charset="-122"/>
              </a:rPr>
              <a:t>Loss in performance</a:t>
            </a:r>
          </a:p>
          <a:p>
            <a:pPr marL="1498600" lvl="4" indent="-285750">
              <a:buFont typeface="Arial" charset="0"/>
              <a:buNone/>
            </a:pPr>
            <a:endParaRPr lang="en-GB" altLang="zh-CN" sz="1800" dirty="0" smtClean="0">
              <a:solidFill>
                <a:srgbClr val="2D5EC1"/>
              </a:solidFill>
              <a:ea typeface="宋体" pitchFamily="2" charset="-122"/>
            </a:endParaRPr>
          </a:p>
          <a:p>
            <a:pPr marL="654050" indent="-285750"/>
            <a:r>
              <a:rPr lang="en-GB" altLang="zh-CN" dirty="0" smtClean="0">
                <a:solidFill>
                  <a:srgbClr val="2D5EC1"/>
                </a:solidFill>
                <a:ea typeface="宋体" pitchFamily="2" charset="-122"/>
              </a:rPr>
              <a:t>Comparative tables/language</a:t>
            </a:r>
          </a:p>
          <a:p>
            <a:pPr marL="1246188" lvl="3" indent="-285750">
              <a:buFont typeface="Wingdings" pitchFamily="2" charset="2"/>
              <a:buChar char="Ø"/>
            </a:pPr>
            <a:r>
              <a:rPr lang="en-GB" altLang="zh-CN" sz="1800" dirty="0" smtClean="0">
                <a:solidFill>
                  <a:srgbClr val="2D5EC1"/>
                </a:solidFill>
                <a:ea typeface="宋体" pitchFamily="2" charset="-122"/>
              </a:rPr>
              <a:t>Max 12% loss SMO, Max 8% loss Bagging</a:t>
            </a:r>
          </a:p>
          <a:p>
            <a:pPr marL="1246188" lvl="3" indent="-285750">
              <a:buFont typeface="Wingdings" pitchFamily="2" charset="2"/>
              <a:buChar char="Ø"/>
            </a:pPr>
            <a:r>
              <a:rPr lang="en-GB" altLang="zh-CN" sz="1800" dirty="0" err="1" smtClean="0">
                <a:solidFill>
                  <a:srgbClr val="2D5EC1"/>
                </a:solidFill>
                <a:ea typeface="宋体" pitchFamily="2" charset="-122"/>
              </a:rPr>
              <a:t>AdaBoost</a:t>
            </a:r>
            <a:r>
              <a:rPr lang="en-GB" altLang="zh-CN" sz="1800" dirty="0" smtClean="0">
                <a:solidFill>
                  <a:srgbClr val="2D5EC1"/>
                </a:solidFill>
                <a:ea typeface="宋体" pitchFamily="2" charset="-122"/>
              </a:rPr>
              <a:t> more than Bagging</a:t>
            </a:r>
          </a:p>
          <a:p>
            <a:pPr marL="1246188" lvl="3" indent="-285750">
              <a:buFont typeface="Wingdings" pitchFamily="2" charset="2"/>
              <a:buChar char="Ø"/>
            </a:pPr>
            <a:r>
              <a:rPr lang="en-GB" altLang="zh-CN" sz="1800" dirty="0" smtClean="0">
                <a:solidFill>
                  <a:srgbClr val="2D5EC1"/>
                </a:solidFill>
                <a:ea typeface="宋体" pitchFamily="2" charset="-122"/>
              </a:rPr>
              <a:t>GS for training? </a:t>
            </a:r>
          </a:p>
          <a:p>
            <a:pPr marL="1498600" lvl="4" indent="-285750">
              <a:buFont typeface="Wingdings" pitchFamily="2" charset="2"/>
              <a:buChar char="Ø"/>
            </a:pPr>
            <a:r>
              <a:rPr lang="en-GB" altLang="zh-CN" sz="1800" dirty="0" smtClean="0">
                <a:solidFill>
                  <a:srgbClr val="2D5EC1"/>
                </a:solidFill>
                <a:ea typeface="宋体" pitchFamily="2" charset="-122"/>
              </a:rPr>
              <a:t>More realistic</a:t>
            </a:r>
          </a:p>
          <a:p>
            <a:pPr marL="1246188" lvl="3" indent="-285750">
              <a:buFont typeface="Arial" charset="0"/>
              <a:buNone/>
            </a:pPr>
            <a:endParaRPr lang="en-GB" altLang="zh-CN" u="sng"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654050" indent="-285750"/>
            <a:endParaRPr lang="en-GB" altLang="zh-CN" sz="1200" dirty="0" smtClean="0">
              <a:solidFill>
                <a:srgbClr val="2D5EC1"/>
              </a:solidFill>
              <a:ea typeface="宋体" pitchFamily="2" charset="-122"/>
            </a:endParaRPr>
          </a:p>
          <a:p>
            <a:pPr marL="654050" indent="-285750"/>
            <a:endParaRPr lang="en-GB" altLang="zh-CN" sz="1200" dirty="0" smtClean="0">
              <a:solidFill>
                <a:srgbClr val="2D5EC1"/>
              </a:solidFill>
              <a:ea typeface="宋体" pitchFamily="2" charset="-122"/>
            </a:endParaRPr>
          </a:p>
          <a:p>
            <a:pPr marL="1246188" lvl="3" indent="-285750">
              <a:buFont typeface="Wingdings" pitchFamily="2" charset="2"/>
              <a:buChar char="Ø"/>
            </a:pPr>
            <a:endParaRPr lang="en-GB" altLang="zh-CN" sz="1100" dirty="0" smtClean="0">
              <a:solidFill>
                <a:srgbClr val="2D5EC1"/>
              </a:solidFill>
              <a:ea typeface="宋体" pitchFamily="2" charset="-122"/>
            </a:endParaRPr>
          </a:p>
          <a:p>
            <a:pPr marL="1246188" lvl="3" indent="-285750">
              <a:buFont typeface="Wingdings" pitchFamily="2" charset="2"/>
              <a:buChar char="Ø"/>
            </a:pPr>
            <a:endParaRPr lang="en-GB" altLang="zh-CN" sz="1100" dirty="0" smtClean="0">
              <a:solidFill>
                <a:srgbClr val="2D5EC1"/>
              </a:solidFill>
              <a:ea typeface="宋体" pitchFamily="2" charset="-122"/>
            </a:endParaRPr>
          </a:p>
          <a:p>
            <a:pPr marL="1143000" lvl="2" indent="-228600">
              <a:buFont typeface="Wingdings" pitchFamily="2" charset="2"/>
              <a:buNone/>
            </a:pPr>
            <a:endParaRPr lang="en-GB" altLang="zh-CN" sz="1100" dirty="0" smtClean="0">
              <a:solidFill>
                <a:srgbClr val="2D5EC1"/>
              </a:solidFill>
              <a:ea typeface="宋体" pitchFamily="2" charset="-122"/>
            </a:endParaRPr>
          </a:p>
          <a:p>
            <a:pPr marL="1143000" lvl="2" indent="-228600">
              <a:buFont typeface="Wingdings" pitchFamily="2" charset="2"/>
              <a:buChar char="Ø"/>
            </a:pPr>
            <a:endParaRPr lang="en-GB" altLang="zh-CN" sz="1100" dirty="0" smtClean="0">
              <a:solidFill>
                <a:srgbClr val="2D5EC1"/>
              </a:solidFill>
              <a:ea typeface="宋体" pitchFamily="2" charset="-122"/>
            </a:endParaRPr>
          </a:p>
          <a:p>
            <a:pPr marL="1143000" lvl="2" indent="-228600">
              <a:buFont typeface="Wingdings" pitchFamily="2" charset="2"/>
              <a:buChar char="Ø"/>
            </a:pPr>
            <a:endParaRPr lang="es-ES" altLang="en-US" sz="1100" dirty="0" smtClean="0"/>
          </a:p>
        </p:txBody>
      </p:sp>
      <p:sp>
        <p:nvSpPr>
          <p:cNvPr id="4" name="Rectangle 2"/>
          <p:cNvSpPr txBox="1">
            <a:spLocks noChangeArrowheads="1"/>
          </p:cNvSpPr>
          <p:nvPr/>
        </p:nvSpPr>
        <p:spPr bwMode="auto">
          <a:xfrm>
            <a:off x="395536" y="126876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a:lstStyle>
          <a:p>
            <a:r>
              <a:rPr lang="en-US" kern="0" smtClean="0"/>
              <a:t>Dealing with Multilinguality (VI)</a:t>
            </a:r>
            <a:endParaRPr lang="en-US" altLang="en-US" kern="0" dirty="0" smtClean="0"/>
          </a:p>
        </p:txBody>
      </p:sp>
    </p:spTree>
    <p:extLst>
      <p:ext uri="{BB962C8B-B14F-4D97-AF65-F5344CB8AC3E}">
        <p14:creationId xmlns:p14="http://schemas.microsoft.com/office/powerpoint/2010/main" xmlns="" val="27219733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bwMode="auto">
          <a:xfrm>
            <a:off x="395536" y="2060848"/>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54050" indent="-285750"/>
            <a:r>
              <a:rPr lang="en-GB" altLang="zh-CN" dirty="0" smtClean="0">
                <a:solidFill>
                  <a:srgbClr val="2D5EC1"/>
                </a:solidFill>
                <a:ea typeface="宋体" pitchFamily="2" charset="-122"/>
              </a:rPr>
              <a:t>Noise in data:</a:t>
            </a:r>
          </a:p>
          <a:p>
            <a:pPr marL="1246188" lvl="3" indent="-285750">
              <a:buFont typeface="Wingdings" pitchFamily="2" charset="2"/>
              <a:buChar char="Ø"/>
            </a:pPr>
            <a:r>
              <a:rPr lang="en-GB" altLang="zh-CN" sz="1800" dirty="0" smtClean="0">
                <a:solidFill>
                  <a:srgbClr val="2D5EC1"/>
                </a:solidFill>
                <a:ea typeface="宋体" pitchFamily="2" charset="-122"/>
              </a:rPr>
              <a:t>Translation errors + non-informative features</a:t>
            </a:r>
          </a:p>
          <a:p>
            <a:pPr marL="1246188" lvl="3" indent="-285750">
              <a:buFont typeface="Wingdings" pitchFamily="2" charset="2"/>
              <a:buChar char="Ø"/>
            </a:pPr>
            <a:endParaRPr lang="en-GB" altLang="zh-CN" sz="1800" dirty="0" smtClean="0">
              <a:solidFill>
                <a:srgbClr val="2D5EC1"/>
              </a:solidFill>
              <a:ea typeface="宋体" pitchFamily="2" charset="-122"/>
            </a:endParaRPr>
          </a:p>
          <a:p>
            <a:pPr marL="654050" indent="-285750"/>
            <a:r>
              <a:rPr lang="en-GB" altLang="zh-CN" dirty="0" smtClean="0">
                <a:solidFill>
                  <a:srgbClr val="2D5EC1"/>
                </a:solidFill>
                <a:ea typeface="宋体" pitchFamily="2" charset="-122"/>
              </a:rPr>
              <a:t>Manual inspection of data:</a:t>
            </a:r>
          </a:p>
          <a:p>
            <a:pPr marL="1246188" lvl="3" indent="-285750">
              <a:buFont typeface="Wingdings" pitchFamily="2" charset="2"/>
              <a:buChar char="Ø"/>
            </a:pPr>
            <a:r>
              <a:rPr lang="en-GB" altLang="zh-CN" sz="1800" dirty="0" smtClean="0">
                <a:solidFill>
                  <a:srgbClr val="2D5EC1"/>
                </a:solidFill>
                <a:ea typeface="宋体" pitchFamily="2" charset="-122"/>
              </a:rPr>
              <a:t>German (lower quality) – </a:t>
            </a:r>
            <a:r>
              <a:rPr lang="en-GB" altLang="zh-CN" sz="1800" dirty="0" err="1" smtClean="0">
                <a:solidFill>
                  <a:srgbClr val="2D5EC1"/>
                </a:solidFill>
                <a:ea typeface="宋体" pitchFamily="2" charset="-122"/>
              </a:rPr>
              <a:t>tf-idf</a:t>
            </a:r>
            <a:r>
              <a:rPr lang="en-GB" altLang="zh-CN" sz="1800" dirty="0" smtClean="0">
                <a:solidFill>
                  <a:srgbClr val="2D5EC1"/>
                </a:solidFill>
                <a:ea typeface="宋体" pitchFamily="2" charset="-122"/>
              </a:rPr>
              <a:t> </a:t>
            </a:r>
          </a:p>
          <a:p>
            <a:pPr marL="1246188" lvl="3" indent="-285750">
              <a:buFont typeface="Wingdings" pitchFamily="2" charset="2"/>
              <a:buChar char="Ø"/>
            </a:pPr>
            <a:r>
              <a:rPr lang="en-GB" altLang="zh-CN" sz="1800" dirty="0" smtClean="0">
                <a:solidFill>
                  <a:srgbClr val="2D5EC1"/>
                </a:solidFill>
                <a:ea typeface="宋体" pitchFamily="2" charset="-122"/>
              </a:rPr>
              <a:t>Better performance translation – </a:t>
            </a:r>
            <a:r>
              <a:rPr lang="en-GB" altLang="zh-CN" sz="1800" dirty="0" err="1" smtClean="0">
                <a:solidFill>
                  <a:srgbClr val="2D5EC1"/>
                </a:solidFill>
                <a:ea typeface="宋体" pitchFamily="2" charset="-122"/>
              </a:rPr>
              <a:t>uni+bi</a:t>
            </a:r>
            <a:endParaRPr lang="en-GB" altLang="zh-CN" sz="1800" dirty="0" smtClean="0">
              <a:solidFill>
                <a:srgbClr val="2D5EC1"/>
              </a:solidFill>
              <a:ea typeface="宋体" pitchFamily="2" charset="-122"/>
            </a:endParaRPr>
          </a:p>
          <a:p>
            <a:pPr marL="1246188" lvl="3" indent="-285750">
              <a:buFont typeface="Wingdings" pitchFamily="2" charset="2"/>
              <a:buChar char="Ø"/>
            </a:pPr>
            <a:r>
              <a:rPr lang="en-GB" altLang="zh-CN" sz="1800" dirty="0" smtClean="0">
                <a:solidFill>
                  <a:srgbClr val="2D5EC1"/>
                </a:solidFill>
                <a:ea typeface="宋体" pitchFamily="2" charset="-122"/>
              </a:rPr>
              <a:t>Cleaner data – </a:t>
            </a:r>
            <a:r>
              <a:rPr lang="en-GB" altLang="zh-CN" sz="1800" dirty="0" err="1" smtClean="0">
                <a:solidFill>
                  <a:srgbClr val="2D5EC1"/>
                </a:solidFill>
                <a:ea typeface="宋体" pitchFamily="2" charset="-122"/>
              </a:rPr>
              <a:t>uni+bi</a:t>
            </a:r>
            <a:r>
              <a:rPr lang="en-GB" altLang="zh-CN" sz="1800" dirty="0" smtClean="0">
                <a:solidFill>
                  <a:srgbClr val="2D5EC1"/>
                </a:solidFill>
                <a:ea typeface="宋体" pitchFamily="2" charset="-122"/>
              </a:rPr>
              <a:t> – &gt; informative</a:t>
            </a:r>
          </a:p>
          <a:p>
            <a:pPr marL="1246188" lvl="3" indent="-285750">
              <a:buFont typeface="Arial" charset="0"/>
              <a:buNone/>
            </a:pPr>
            <a:endParaRPr lang="en-GB" altLang="zh-CN" sz="2400" u="sng"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None/>
            </a:pPr>
            <a:endParaRPr lang="en-GB" altLang="zh-CN" dirty="0" smtClean="0">
              <a:solidFill>
                <a:srgbClr val="2D5EC1"/>
              </a:solidFill>
              <a:ea typeface="宋体" pitchFamily="2" charset="-122"/>
            </a:endParaRPr>
          </a:p>
          <a:p>
            <a:pPr marL="1143000" lvl="2" indent="-22860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Char char="Ø"/>
            </a:pPr>
            <a:endParaRPr lang="es-ES" altLang="en-US" dirty="0" smtClean="0"/>
          </a:p>
        </p:txBody>
      </p:sp>
      <p:sp>
        <p:nvSpPr>
          <p:cNvPr id="4" name="Rectangle 2"/>
          <p:cNvSpPr txBox="1">
            <a:spLocks noChangeArrowheads="1"/>
          </p:cNvSpPr>
          <p:nvPr/>
        </p:nvSpPr>
        <p:spPr bwMode="auto">
          <a:xfrm>
            <a:off x="395536" y="126876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a:lstStyle>
          <a:p>
            <a:r>
              <a:rPr lang="en-US" kern="0" dirty="0" smtClean="0"/>
              <a:t>Dealing with </a:t>
            </a:r>
            <a:r>
              <a:rPr lang="en-US" kern="0" dirty="0" err="1" smtClean="0"/>
              <a:t>Multilinguality</a:t>
            </a:r>
            <a:r>
              <a:rPr lang="en-US" kern="0" dirty="0" smtClean="0"/>
              <a:t> (VII)</a:t>
            </a:r>
            <a:endParaRPr lang="en-US" altLang="en-US" kern="0" dirty="0" smtClean="0"/>
          </a:p>
        </p:txBody>
      </p:sp>
    </p:spTree>
    <p:extLst>
      <p:ext uri="{BB962C8B-B14F-4D97-AF65-F5344CB8AC3E}">
        <p14:creationId xmlns:p14="http://schemas.microsoft.com/office/powerpoint/2010/main" xmlns="" val="28095993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bwMode="auto">
          <a:xfrm>
            <a:off x="403208" y="1916832"/>
            <a:ext cx="8229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54050" indent="-285750"/>
            <a:r>
              <a:rPr lang="en-GB" altLang="zh-CN" dirty="0" smtClean="0">
                <a:solidFill>
                  <a:srgbClr val="2D5EC1"/>
                </a:solidFill>
                <a:ea typeface="宋体" pitchFamily="2" charset="-122"/>
              </a:rPr>
              <a:t>Extensive evaluation of MT for multilingual SA</a:t>
            </a:r>
          </a:p>
          <a:p>
            <a:pPr marL="1246188" lvl="3" indent="-285750">
              <a:buFont typeface="Wingdings" pitchFamily="2" charset="2"/>
              <a:buChar char="Ø"/>
            </a:pPr>
            <a:r>
              <a:rPr lang="en-GB" altLang="zh-CN" sz="1800" dirty="0" smtClean="0">
                <a:solidFill>
                  <a:srgbClr val="2D5EC1"/>
                </a:solidFill>
                <a:ea typeface="宋体" pitchFamily="2" charset="-122"/>
              </a:rPr>
              <a:t>Reasonable level of maturity</a:t>
            </a:r>
          </a:p>
          <a:p>
            <a:pPr marL="1246188" lvl="3" indent="-285750">
              <a:buFont typeface="Wingdings" pitchFamily="2" charset="2"/>
              <a:buChar char="Ø"/>
            </a:pPr>
            <a:r>
              <a:rPr lang="en-GB" altLang="zh-CN" sz="1800" dirty="0" smtClean="0">
                <a:solidFill>
                  <a:srgbClr val="2D5EC1"/>
                </a:solidFill>
                <a:ea typeface="宋体" pitchFamily="2" charset="-122"/>
              </a:rPr>
              <a:t>Good MT system – small drop in performance</a:t>
            </a:r>
          </a:p>
          <a:p>
            <a:pPr marL="1246188" lvl="3" indent="-285750">
              <a:buFont typeface="Wingdings" pitchFamily="2" charset="2"/>
              <a:buChar char="Ø"/>
            </a:pPr>
            <a:r>
              <a:rPr lang="en-GB" altLang="zh-CN" sz="1800" dirty="0" smtClean="0">
                <a:solidFill>
                  <a:srgbClr val="2D5EC1"/>
                </a:solidFill>
                <a:ea typeface="宋体" pitchFamily="2" charset="-122"/>
              </a:rPr>
              <a:t>Maybe combine other heuristics</a:t>
            </a:r>
          </a:p>
          <a:p>
            <a:pPr marL="1246188" lvl="3" indent="-285750">
              <a:buFont typeface="Wingdings" pitchFamily="2" charset="2"/>
              <a:buChar char="Ø"/>
            </a:pPr>
            <a:endParaRPr lang="en-GB" altLang="zh-CN" sz="1800" dirty="0" smtClean="0">
              <a:solidFill>
                <a:srgbClr val="2D5EC1"/>
              </a:solidFill>
              <a:ea typeface="宋体" pitchFamily="2" charset="-122"/>
            </a:endParaRPr>
          </a:p>
          <a:p>
            <a:pPr marL="654050" indent="-285750"/>
            <a:r>
              <a:rPr lang="en-GB" altLang="zh-CN" dirty="0" smtClean="0">
                <a:solidFill>
                  <a:srgbClr val="2D5EC1"/>
                </a:solidFill>
                <a:ea typeface="宋体" pitchFamily="2" charset="-122"/>
              </a:rPr>
              <a:t>Translated data:</a:t>
            </a:r>
          </a:p>
          <a:p>
            <a:pPr marL="1246188" lvl="3" indent="-285750">
              <a:buFont typeface="Wingdings" pitchFamily="2" charset="2"/>
              <a:buChar char="Ø"/>
            </a:pPr>
            <a:r>
              <a:rPr lang="en-GB" altLang="zh-CN" sz="1800" dirty="0" smtClean="0">
                <a:solidFill>
                  <a:srgbClr val="2D5EC1"/>
                </a:solidFill>
                <a:ea typeface="宋体" pitchFamily="2" charset="-122"/>
              </a:rPr>
              <a:t>Wrong translation =&gt; sparseness of features + noise</a:t>
            </a:r>
          </a:p>
          <a:p>
            <a:pPr marL="1498600" lvl="4" indent="-285750">
              <a:buFont typeface="Wingdings" pitchFamily="2" charset="2"/>
              <a:buChar char="Ø"/>
            </a:pPr>
            <a:r>
              <a:rPr lang="en-GB" altLang="zh-CN" sz="1800" dirty="0" smtClean="0">
                <a:solidFill>
                  <a:srgbClr val="2D5EC1"/>
                </a:solidFill>
                <a:ea typeface="宋体" pitchFamily="2" charset="-122"/>
              </a:rPr>
              <a:t>Use of meta-classifiers</a:t>
            </a:r>
          </a:p>
          <a:p>
            <a:pPr marL="1246188" lvl="3" indent="-285750">
              <a:buFont typeface="Wingdings" pitchFamily="2" charset="2"/>
              <a:buChar char="Ø"/>
            </a:pPr>
            <a:r>
              <a:rPr lang="en-GB" altLang="zh-CN" sz="1800" dirty="0" smtClean="0">
                <a:solidFill>
                  <a:srgbClr val="2D5EC1"/>
                </a:solidFill>
                <a:ea typeface="宋体" pitchFamily="2" charset="-122"/>
              </a:rPr>
              <a:t>Good translation =&gt; more data = better (Spanish)</a:t>
            </a:r>
          </a:p>
          <a:p>
            <a:pPr marL="1246188" lvl="3" indent="-285750">
              <a:buFont typeface="Arial" charset="0"/>
              <a:buNone/>
            </a:pPr>
            <a:endParaRPr lang="en-GB" altLang="zh-CN" sz="1800" dirty="0" smtClean="0">
              <a:solidFill>
                <a:srgbClr val="2D5EC1"/>
              </a:solidFill>
              <a:ea typeface="宋体" pitchFamily="2" charset="-122"/>
            </a:endParaRPr>
          </a:p>
          <a:p>
            <a:pPr marL="742950" lvl="1" indent="-285750">
              <a:buFont typeface="Arial" charset="0"/>
              <a:buNone/>
            </a:pPr>
            <a:r>
              <a:rPr lang="en-GB" altLang="zh-CN" dirty="0" smtClean="0">
                <a:solidFill>
                  <a:srgbClr val="2D5EC1"/>
                </a:solidFill>
                <a:ea typeface="宋体" pitchFamily="2" charset="-122"/>
              </a:rPr>
              <a:t>Future work:</a:t>
            </a:r>
          </a:p>
          <a:p>
            <a:pPr marL="1246188" lvl="3" indent="-285750">
              <a:buFont typeface="Wingdings" pitchFamily="2" charset="2"/>
              <a:buChar char="Ø"/>
            </a:pPr>
            <a:r>
              <a:rPr lang="en-GB" altLang="zh-CN" sz="1800" dirty="0" smtClean="0">
                <a:solidFill>
                  <a:srgbClr val="2D5EC1"/>
                </a:solidFill>
                <a:ea typeface="宋体" pitchFamily="2" charset="-122"/>
              </a:rPr>
              <a:t>Different (more) features </a:t>
            </a:r>
          </a:p>
          <a:p>
            <a:pPr marL="1498600" lvl="4" indent="-285750">
              <a:buFont typeface="Wingdings" pitchFamily="2" charset="2"/>
              <a:buChar char="Ø"/>
            </a:pPr>
            <a:r>
              <a:rPr lang="en-GB" altLang="zh-CN" sz="1800" dirty="0" smtClean="0">
                <a:solidFill>
                  <a:srgbClr val="2D5EC1"/>
                </a:solidFill>
                <a:ea typeface="宋体" pitchFamily="2" charset="-122"/>
              </a:rPr>
              <a:t>Sentiment, Synonyms, Skip-grams</a:t>
            </a:r>
          </a:p>
          <a:p>
            <a:pPr marL="1246188" lvl="3" indent="-285750">
              <a:buFont typeface="Wingdings" pitchFamily="2" charset="2"/>
              <a:buChar char="Ø"/>
            </a:pPr>
            <a:endParaRPr lang="en-GB" altLang="zh-CN" sz="2400"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1246188" lvl="3" indent="-285750">
              <a:buFont typeface="Arial" charset="0"/>
              <a:buNone/>
            </a:pPr>
            <a:endParaRPr lang="en-GB" altLang="zh-CN" sz="2400" u="sng" dirty="0" smtClean="0">
              <a:solidFill>
                <a:srgbClr val="2D5EC1"/>
              </a:solidFill>
              <a:ea typeface="宋体" pitchFamily="2" charset="-122"/>
            </a:endParaRPr>
          </a:p>
          <a:p>
            <a:pPr marL="1246188" lvl="3" indent="-285750">
              <a:buFont typeface="Wingdings" pitchFamily="2" charset="2"/>
              <a:buChar char="Ø"/>
            </a:pPr>
            <a:endParaRPr lang="en-GB" altLang="zh-CN" sz="2400"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654050" indent="-285750"/>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246188" lvl="3" indent="-28575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None/>
            </a:pPr>
            <a:endParaRPr lang="en-GB" altLang="zh-CN" dirty="0" smtClean="0">
              <a:solidFill>
                <a:srgbClr val="2D5EC1"/>
              </a:solidFill>
              <a:ea typeface="宋体" pitchFamily="2" charset="-122"/>
            </a:endParaRPr>
          </a:p>
          <a:p>
            <a:pPr marL="1143000" lvl="2" indent="-228600">
              <a:buFont typeface="Wingdings" pitchFamily="2" charset="2"/>
              <a:buChar char="Ø"/>
            </a:pPr>
            <a:endParaRPr lang="en-GB" altLang="zh-CN" dirty="0" smtClean="0">
              <a:solidFill>
                <a:srgbClr val="2D5EC1"/>
              </a:solidFill>
              <a:ea typeface="宋体" pitchFamily="2" charset="-122"/>
            </a:endParaRPr>
          </a:p>
          <a:p>
            <a:pPr marL="1143000" lvl="2" indent="-228600">
              <a:buFont typeface="Wingdings" pitchFamily="2" charset="2"/>
              <a:buChar char="Ø"/>
            </a:pPr>
            <a:endParaRPr lang="es-ES" altLang="en-US" dirty="0" smtClean="0"/>
          </a:p>
        </p:txBody>
      </p:sp>
      <p:sp>
        <p:nvSpPr>
          <p:cNvPr id="4" name="Rectangle 2"/>
          <p:cNvSpPr txBox="1">
            <a:spLocks noChangeArrowheads="1"/>
          </p:cNvSpPr>
          <p:nvPr/>
        </p:nvSpPr>
        <p:spPr bwMode="auto">
          <a:xfrm>
            <a:off x="395536" y="126876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mj-lt"/>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2pPr>
            <a:lvl3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3pPr>
            <a:lvl4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4pPr>
            <a:lvl5pPr algn="l" defTabSz="449263" rtl="0" eaLnBrk="1" fontAlgn="base" hangingPunct="1">
              <a:spcBef>
                <a:spcPct val="0"/>
              </a:spcBef>
              <a:spcAft>
                <a:spcPct val="0"/>
              </a:spcAft>
              <a:buClr>
                <a:srgbClr val="000000"/>
              </a:buClr>
              <a:buSzPct val="100000"/>
              <a:buFont typeface="Times New Roman" pitchFamily="18" charset="0"/>
              <a:defRPr sz="2800" b="1">
                <a:solidFill>
                  <a:srgbClr val="004494"/>
                </a:solidFill>
                <a:latin typeface="Verdana" pitchFamily="32" charset="0"/>
                <a:ea typeface="MS PGothic" pitchFamily="32" charset="-128"/>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b="1">
                <a:solidFill>
                  <a:srgbClr val="004494"/>
                </a:solidFill>
                <a:latin typeface="Verdana" pitchFamily="32" charset="0"/>
                <a:ea typeface="MS PGothic" pitchFamily="32" charset="-128"/>
              </a:defRPr>
            </a:lvl9pPr>
          </a:lstStyle>
          <a:p>
            <a:r>
              <a:rPr lang="en-US" kern="0" dirty="0" smtClean="0"/>
              <a:t>Dealing with </a:t>
            </a:r>
            <a:r>
              <a:rPr lang="en-US" kern="0" dirty="0" err="1" smtClean="0"/>
              <a:t>Multilinguality</a:t>
            </a:r>
            <a:r>
              <a:rPr lang="en-US" kern="0" dirty="0" smtClean="0"/>
              <a:t> (VIII)</a:t>
            </a:r>
            <a:endParaRPr lang="en-US" altLang="en-US" kern="0" dirty="0" smtClean="0"/>
          </a:p>
        </p:txBody>
      </p:sp>
    </p:spTree>
    <p:extLst>
      <p:ext uri="{BB962C8B-B14F-4D97-AF65-F5344CB8AC3E}">
        <p14:creationId xmlns:p14="http://schemas.microsoft.com/office/powerpoint/2010/main" xmlns="" val="12610388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512" y="1340768"/>
            <a:ext cx="8712968" cy="428625"/>
          </a:xfrm>
        </p:spPr>
        <p:txBody>
          <a:bodyPr/>
          <a:lstStyle/>
          <a:p>
            <a:pPr eaLnBrk="1" hangingPunct="1"/>
            <a:r>
              <a:rPr lang="es-ES_tradnl" dirty="0" err="1" smtClean="0"/>
              <a:t>Dealing</a:t>
            </a:r>
            <a:r>
              <a:rPr lang="es-ES_tradnl" dirty="0" smtClean="0"/>
              <a:t> </a:t>
            </a:r>
            <a:r>
              <a:rPr lang="es-ES_tradnl" dirty="0" err="1" smtClean="0"/>
              <a:t>with</a:t>
            </a:r>
            <a:r>
              <a:rPr lang="es-ES_tradnl" dirty="0" smtClean="0"/>
              <a:t> </a:t>
            </a:r>
            <a:r>
              <a:rPr lang="es-ES_tradnl" dirty="0" err="1" smtClean="0"/>
              <a:t>negation</a:t>
            </a:r>
            <a:r>
              <a:rPr lang="es-ES_tradnl" dirty="0" smtClean="0"/>
              <a:t> in SA (I)</a:t>
            </a:r>
          </a:p>
        </p:txBody>
      </p:sp>
      <p:sp>
        <p:nvSpPr>
          <p:cNvPr id="2" name="Content Placeholder 1"/>
          <p:cNvSpPr>
            <a:spLocks noGrp="1"/>
          </p:cNvSpPr>
          <p:nvPr>
            <p:ph idx="1"/>
          </p:nvPr>
        </p:nvSpPr>
        <p:spPr/>
        <p:txBody>
          <a:bodyPr/>
          <a:lstStyle/>
          <a:p>
            <a:r>
              <a:rPr lang="en-US" dirty="0" smtClean="0"/>
              <a:t>(</a:t>
            </a:r>
            <a:r>
              <a:rPr lang="en-US" dirty="0" err="1" smtClean="0"/>
              <a:t>Wiegand</a:t>
            </a:r>
            <a:r>
              <a:rPr lang="en-US" dirty="0" smtClean="0"/>
              <a:t>, </a:t>
            </a:r>
            <a:r>
              <a:rPr lang="en-US" dirty="0" err="1" smtClean="0"/>
              <a:t>Balahur</a:t>
            </a:r>
            <a:r>
              <a:rPr lang="en-US" dirty="0" smtClean="0"/>
              <a:t> et al., 2010) – “A survey on the role of negation in sentiment analysis”</a:t>
            </a:r>
          </a:p>
          <a:p>
            <a:endParaRPr lang="en-US" dirty="0"/>
          </a:p>
          <a:p>
            <a:pPr marL="0" indent="0">
              <a:buNone/>
            </a:pPr>
            <a:r>
              <a:rPr lang="en-GB" dirty="0"/>
              <a:t>1. I </a:t>
            </a:r>
            <a:r>
              <a:rPr lang="en-GB" dirty="0">
                <a:solidFill>
                  <a:srgbClr val="FF0000"/>
                </a:solidFill>
              </a:rPr>
              <a:t>like+</a:t>
            </a:r>
            <a:r>
              <a:rPr lang="en-GB" dirty="0"/>
              <a:t> this new Nokia model</a:t>
            </a:r>
            <a:r>
              <a:rPr lang="en-GB" dirty="0" smtClean="0"/>
              <a:t>.</a:t>
            </a:r>
          </a:p>
          <a:p>
            <a:pPr marL="0" indent="0">
              <a:buNone/>
            </a:pPr>
            <a:r>
              <a:rPr lang="en-GB" dirty="0"/>
              <a:t>2. I do </a:t>
            </a:r>
            <a:r>
              <a:rPr lang="en-GB" dirty="0">
                <a:solidFill>
                  <a:srgbClr val="FF0000"/>
                </a:solidFill>
              </a:rPr>
              <a:t>[not like+] −</a:t>
            </a:r>
            <a:r>
              <a:rPr lang="en-GB" dirty="0"/>
              <a:t> this new Nokia </a:t>
            </a:r>
            <a:r>
              <a:rPr lang="en-GB" dirty="0" smtClean="0"/>
              <a:t>model</a:t>
            </a:r>
          </a:p>
          <a:p>
            <a:pPr marL="0" indent="0">
              <a:buNone/>
            </a:pPr>
            <a:r>
              <a:rPr lang="en-GB" dirty="0"/>
              <a:t>3. </a:t>
            </a:r>
            <a:r>
              <a:rPr lang="en-GB" dirty="0">
                <a:solidFill>
                  <a:srgbClr val="FF0000"/>
                </a:solidFill>
              </a:rPr>
              <a:t>Not only </a:t>
            </a:r>
            <a:r>
              <a:rPr lang="en-GB" dirty="0"/>
              <a:t>is this phone expensive but it is also heavy and difficult to </a:t>
            </a:r>
            <a:r>
              <a:rPr lang="en-GB" dirty="0" smtClean="0"/>
              <a:t>use</a:t>
            </a:r>
          </a:p>
          <a:p>
            <a:pPr marL="0" indent="0">
              <a:buNone/>
            </a:pPr>
            <a:r>
              <a:rPr lang="en-GB" dirty="0"/>
              <a:t>4. </a:t>
            </a:r>
            <a:r>
              <a:rPr lang="en-GB" dirty="0">
                <a:solidFill>
                  <a:srgbClr val="FF0000"/>
                </a:solidFill>
              </a:rPr>
              <a:t>[I do [not like+] − </a:t>
            </a:r>
            <a:r>
              <a:rPr lang="en-GB" dirty="0"/>
              <a:t>the design of new Nokia model] but [it contains some </a:t>
            </a:r>
            <a:r>
              <a:rPr lang="en-GB" dirty="0">
                <a:solidFill>
                  <a:srgbClr val="FF0000"/>
                </a:solidFill>
              </a:rPr>
              <a:t>intriguing+</a:t>
            </a:r>
            <a:r>
              <a:rPr lang="en-GB" dirty="0"/>
              <a:t> new functions</a:t>
            </a:r>
            <a:r>
              <a:rPr lang="en-GB" dirty="0" smtClean="0"/>
              <a:t>].</a:t>
            </a:r>
          </a:p>
          <a:p>
            <a:pPr marL="457200" lvl="1" indent="0">
              <a:buNone/>
            </a:pPr>
            <a:endParaRPr lang="en-GB" dirty="0"/>
          </a:p>
        </p:txBody>
      </p:sp>
    </p:spTree>
    <p:extLst>
      <p:ext uri="{BB962C8B-B14F-4D97-AF65-F5344CB8AC3E}">
        <p14:creationId xmlns:p14="http://schemas.microsoft.com/office/powerpoint/2010/main" xmlns="" val="23357559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512" y="1340768"/>
            <a:ext cx="8712968" cy="428625"/>
          </a:xfrm>
        </p:spPr>
        <p:txBody>
          <a:bodyPr/>
          <a:lstStyle/>
          <a:p>
            <a:pPr eaLnBrk="1" hangingPunct="1"/>
            <a:r>
              <a:rPr lang="es-ES_tradnl" dirty="0" err="1" smtClean="0"/>
              <a:t>Dealing</a:t>
            </a:r>
            <a:r>
              <a:rPr lang="es-ES_tradnl" dirty="0" smtClean="0"/>
              <a:t> </a:t>
            </a:r>
            <a:r>
              <a:rPr lang="es-ES_tradnl" dirty="0" err="1" smtClean="0"/>
              <a:t>with</a:t>
            </a:r>
            <a:r>
              <a:rPr lang="es-ES_tradnl" dirty="0" smtClean="0"/>
              <a:t> </a:t>
            </a:r>
            <a:r>
              <a:rPr lang="es-ES_tradnl" dirty="0" err="1" smtClean="0"/>
              <a:t>negation</a:t>
            </a:r>
            <a:r>
              <a:rPr lang="es-ES_tradnl" dirty="0" smtClean="0"/>
              <a:t> in SA (II)</a:t>
            </a:r>
          </a:p>
        </p:txBody>
      </p:sp>
      <p:sp>
        <p:nvSpPr>
          <p:cNvPr id="2" name="Content Placeholder 1"/>
          <p:cNvSpPr>
            <a:spLocks noGrp="1"/>
          </p:cNvSpPr>
          <p:nvPr>
            <p:ph idx="1"/>
          </p:nvPr>
        </p:nvSpPr>
        <p:spPr>
          <a:xfrm>
            <a:off x="611560" y="1772816"/>
            <a:ext cx="7869237" cy="2740025"/>
          </a:xfrm>
        </p:spPr>
        <p:txBody>
          <a:bodyPr/>
          <a:lstStyle/>
          <a:p>
            <a:pPr marL="0" indent="0">
              <a:buNone/>
            </a:pPr>
            <a:endParaRPr lang="en-US" dirty="0"/>
          </a:p>
          <a:p>
            <a:r>
              <a:rPr lang="en-GB" dirty="0"/>
              <a:t>Pang et al. (2002</a:t>
            </a:r>
            <a:r>
              <a:rPr lang="en-GB" dirty="0" smtClean="0"/>
              <a:t>) – add artificial words to the typical </a:t>
            </a:r>
            <a:r>
              <a:rPr lang="en-GB" dirty="0" err="1" smtClean="0"/>
              <a:t>BoW</a:t>
            </a:r>
            <a:r>
              <a:rPr lang="en-GB" dirty="0" smtClean="0"/>
              <a:t> representation (</a:t>
            </a:r>
            <a:r>
              <a:rPr lang="en-GB" dirty="0" err="1" smtClean="0"/>
              <a:t>NOT_x</a:t>
            </a:r>
            <a:r>
              <a:rPr lang="en-GB" dirty="0" smtClean="0"/>
              <a:t>)</a:t>
            </a:r>
          </a:p>
          <a:p>
            <a:pPr marL="0" indent="0">
              <a:buNone/>
            </a:pPr>
            <a:r>
              <a:rPr lang="en-GB" dirty="0" smtClean="0"/>
              <a:t>  </a:t>
            </a:r>
            <a:r>
              <a:rPr lang="en-GB" dirty="0" smtClean="0">
                <a:solidFill>
                  <a:srgbClr val="FF0000"/>
                </a:solidFill>
              </a:rPr>
              <a:t>I </a:t>
            </a:r>
            <a:r>
              <a:rPr lang="en-GB" dirty="0">
                <a:solidFill>
                  <a:srgbClr val="FF0000"/>
                </a:solidFill>
              </a:rPr>
              <a:t>do not </a:t>
            </a:r>
            <a:r>
              <a:rPr lang="en-GB" dirty="0" err="1" smtClean="0">
                <a:solidFill>
                  <a:srgbClr val="FF0000"/>
                </a:solidFill>
              </a:rPr>
              <a:t>NOT_like</a:t>
            </a:r>
            <a:r>
              <a:rPr lang="en-GB" dirty="0" smtClean="0">
                <a:solidFill>
                  <a:srgbClr val="FF0000"/>
                </a:solidFill>
              </a:rPr>
              <a:t> </a:t>
            </a:r>
            <a:r>
              <a:rPr lang="en-GB" dirty="0" err="1" smtClean="0">
                <a:solidFill>
                  <a:srgbClr val="FF0000"/>
                </a:solidFill>
              </a:rPr>
              <a:t>NOT_this</a:t>
            </a:r>
            <a:r>
              <a:rPr lang="en-GB" dirty="0" smtClean="0">
                <a:solidFill>
                  <a:srgbClr val="FF0000"/>
                </a:solidFill>
              </a:rPr>
              <a:t> </a:t>
            </a:r>
            <a:r>
              <a:rPr lang="en-GB" dirty="0" err="1" smtClean="0">
                <a:solidFill>
                  <a:srgbClr val="FF0000"/>
                </a:solidFill>
              </a:rPr>
              <a:t>NOT_new</a:t>
            </a:r>
            <a:r>
              <a:rPr lang="en-GB" dirty="0" smtClean="0">
                <a:solidFill>
                  <a:srgbClr val="FF0000"/>
                </a:solidFill>
              </a:rPr>
              <a:t> </a:t>
            </a:r>
            <a:r>
              <a:rPr lang="en-GB" dirty="0" err="1" smtClean="0">
                <a:solidFill>
                  <a:srgbClr val="FF0000"/>
                </a:solidFill>
              </a:rPr>
              <a:t>NOT_Nokia</a:t>
            </a:r>
            <a:r>
              <a:rPr lang="en-GB" dirty="0" smtClean="0">
                <a:solidFill>
                  <a:srgbClr val="FF0000"/>
                </a:solidFill>
              </a:rPr>
              <a:t> </a:t>
            </a:r>
            <a:r>
              <a:rPr lang="en-GB" dirty="0" err="1" smtClean="0">
                <a:solidFill>
                  <a:srgbClr val="FF0000"/>
                </a:solidFill>
              </a:rPr>
              <a:t>NOT_model</a:t>
            </a:r>
            <a:r>
              <a:rPr lang="en-GB" dirty="0">
                <a:solidFill>
                  <a:srgbClr val="FF0000"/>
                </a:solidFill>
              </a:rPr>
              <a:t>. </a:t>
            </a:r>
            <a:endParaRPr lang="en-US" dirty="0">
              <a:solidFill>
                <a:srgbClr val="FF0000"/>
              </a:solidFill>
            </a:endParaRPr>
          </a:p>
          <a:p>
            <a:endParaRPr lang="en-GB" dirty="0" smtClean="0"/>
          </a:p>
          <a:p>
            <a:r>
              <a:rPr lang="en-GB" dirty="0"/>
              <a:t>(Polanyi </a:t>
            </a:r>
            <a:r>
              <a:rPr lang="en-GB" dirty="0" smtClean="0"/>
              <a:t>&amp; </a:t>
            </a:r>
            <a:r>
              <a:rPr lang="en-GB" dirty="0" err="1"/>
              <a:t>Zaenen</a:t>
            </a:r>
            <a:r>
              <a:rPr lang="en-GB" dirty="0"/>
              <a:t>, 2004), </a:t>
            </a:r>
            <a:r>
              <a:rPr lang="en-GB" dirty="0" smtClean="0"/>
              <a:t>(Kennedy &amp; </a:t>
            </a:r>
            <a:r>
              <a:rPr lang="en-GB" dirty="0" err="1" smtClean="0"/>
              <a:t>Inkpen</a:t>
            </a:r>
            <a:r>
              <a:rPr lang="en-GB" dirty="0" smtClean="0"/>
              <a:t>, 2005) – rules:</a:t>
            </a:r>
          </a:p>
          <a:p>
            <a:pPr lvl="1"/>
            <a:r>
              <a:rPr lang="en-US" dirty="0" smtClean="0"/>
              <a:t>Words have polarity values associated: </a:t>
            </a:r>
            <a:r>
              <a:rPr lang="en-US" dirty="0" smtClean="0">
                <a:solidFill>
                  <a:srgbClr val="FF0000"/>
                </a:solidFill>
              </a:rPr>
              <a:t>clever (+2)</a:t>
            </a:r>
          </a:p>
          <a:p>
            <a:pPr lvl="1"/>
            <a:r>
              <a:rPr lang="en-US" dirty="0" smtClean="0"/>
              <a:t>Negation means value </a:t>
            </a:r>
            <a:r>
              <a:rPr lang="en-US" dirty="0"/>
              <a:t>word </a:t>
            </a:r>
            <a:r>
              <a:rPr lang="en-US" dirty="0" smtClean="0"/>
              <a:t>*(-1) : </a:t>
            </a:r>
            <a:r>
              <a:rPr lang="en-US" dirty="0" smtClean="0">
                <a:solidFill>
                  <a:srgbClr val="FF0000"/>
                </a:solidFill>
              </a:rPr>
              <a:t>not clever (-2)</a:t>
            </a:r>
          </a:p>
          <a:p>
            <a:endParaRPr lang="en-US" dirty="0">
              <a:solidFill>
                <a:srgbClr val="FF0000"/>
              </a:solidFill>
            </a:endParaRPr>
          </a:p>
          <a:p>
            <a:r>
              <a:rPr lang="en-GB" dirty="0" smtClean="0"/>
              <a:t>(</a:t>
            </a:r>
            <a:r>
              <a:rPr lang="en-GB" dirty="0" err="1"/>
              <a:t>Moilanen</a:t>
            </a:r>
            <a:r>
              <a:rPr lang="en-GB" dirty="0"/>
              <a:t> and </a:t>
            </a:r>
            <a:r>
              <a:rPr lang="en-GB" dirty="0" err="1"/>
              <a:t>Pulman</a:t>
            </a:r>
            <a:r>
              <a:rPr lang="en-GB" dirty="0"/>
              <a:t>, 2007</a:t>
            </a:r>
            <a:r>
              <a:rPr lang="en-GB" dirty="0" smtClean="0"/>
              <a:t>) – semantic </a:t>
            </a:r>
            <a:r>
              <a:rPr lang="en-GB" dirty="0"/>
              <a:t>composition using use syntactic phrase structure </a:t>
            </a:r>
            <a:r>
              <a:rPr lang="en-GB" dirty="0" smtClean="0"/>
              <a:t>trees</a:t>
            </a:r>
          </a:p>
          <a:p>
            <a:endParaRPr lang="en-US" dirty="0">
              <a:solidFill>
                <a:srgbClr val="FF0000"/>
              </a:solidFill>
            </a:endParaRPr>
          </a:p>
          <a:p>
            <a:r>
              <a:rPr lang="en-GB" dirty="0"/>
              <a:t>H</a:t>
            </a:r>
            <a:r>
              <a:rPr lang="en-GB" dirty="0" smtClean="0"/>
              <a:t>euristic rules to model </a:t>
            </a:r>
            <a:r>
              <a:rPr lang="en-GB" i="1" dirty="0" smtClean="0">
                <a:solidFill>
                  <a:srgbClr val="FF0000"/>
                </a:solidFill>
              </a:rPr>
              <a:t>scope of negation </a:t>
            </a:r>
            <a:r>
              <a:rPr lang="en-GB" dirty="0"/>
              <a:t>(window size after negation word, first occurrence of polar expression, whole sentence) </a:t>
            </a:r>
            <a:r>
              <a:rPr lang="en-GB" dirty="0" smtClean="0">
                <a:solidFill>
                  <a:srgbClr val="2B3095"/>
                </a:solidFill>
              </a:rPr>
              <a:t>- </a:t>
            </a:r>
            <a:r>
              <a:rPr lang="en-GB" dirty="0"/>
              <a:t>Choi and </a:t>
            </a:r>
            <a:r>
              <a:rPr lang="en-GB" dirty="0" err="1"/>
              <a:t>Cardie</a:t>
            </a:r>
            <a:r>
              <a:rPr lang="en-GB" dirty="0"/>
              <a:t> (2008), </a:t>
            </a:r>
            <a:r>
              <a:rPr lang="en-GB" dirty="0" err="1"/>
              <a:t>Jia</a:t>
            </a:r>
            <a:r>
              <a:rPr lang="en-GB" dirty="0"/>
              <a:t> et al. (2009)</a:t>
            </a:r>
            <a:endParaRPr lang="en-GB" i="1" dirty="0" smtClean="0">
              <a:solidFill>
                <a:srgbClr val="2B3095"/>
              </a:solidFill>
            </a:endParaRPr>
          </a:p>
          <a:p>
            <a:pPr lvl="1"/>
            <a:endParaRPr lang="en-GB" dirty="0"/>
          </a:p>
        </p:txBody>
      </p:sp>
    </p:spTree>
    <p:extLst>
      <p:ext uri="{BB962C8B-B14F-4D97-AF65-F5344CB8AC3E}">
        <p14:creationId xmlns:p14="http://schemas.microsoft.com/office/powerpoint/2010/main" xmlns="" val="13723529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1340768"/>
            <a:ext cx="7776864" cy="428625"/>
          </a:xfrm>
        </p:spPr>
        <p:txBody>
          <a:bodyPr/>
          <a:lstStyle/>
          <a:p>
            <a:pPr eaLnBrk="1" hangingPunct="1"/>
            <a:r>
              <a:rPr lang="es-ES_tradnl" dirty="0" smtClean="0"/>
              <a:t>SA in </a:t>
            </a:r>
            <a:r>
              <a:rPr lang="es-ES_tradnl" dirty="0" err="1" smtClean="0"/>
              <a:t>different</a:t>
            </a:r>
            <a:r>
              <a:rPr lang="es-ES_tradnl" dirty="0" smtClean="0"/>
              <a:t> </a:t>
            </a:r>
            <a:r>
              <a:rPr lang="es-ES_tradnl" dirty="0" err="1" smtClean="0"/>
              <a:t>types</a:t>
            </a:r>
            <a:r>
              <a:rPr lang="es-ES_tradnl" dirty="0" smtClean="0"/>
              <a:t> of </a:t>
            </a:r>
            <a:r>
              <a:rPr lang="es-ES_tradnl" dirty="0" err="1" smtClean="0"/>
              <a:t>text</a:t>
            </a:r>
            <a:endParaRPr lang="es-ES_tradnl" dirty="0" smtClean="0"/>
          </a:p>
        </p:txBody>
      </p:sp>
      <p:sp>
        <p:nvSpPr>
          <p:cNvPr id="22531" name="Rectangle 3"/>
          <p:cNvSpPr>
            <a:spLocks noGrp="1" noChangeArrowheads="1"/>
          </p:cNvSpPr>
          <p:nvPr>
            <p:ph idx="1"/>
          </p:nvPr>
        </p:nvSpPr>
        <p:spPr>
          <a:xfrm>
            <a:off x="395536" y="1916832"/>
            <a:ext cx="8229600" cy="5111750"/>
          </a:xfrm>
        </p:spPr>
        <p:txBody>
          <a:bodyPr/>
          <a:lstStyle/>
          <a:p>
            <a:pPr>
              <a:lnSpc>
                <a:spcPct val="80000"/>
              </a:lnSpc>
            </a:pPr>
            <a:r>
              <a:rPr lang="en-GB" dirty="0" smtClean="0"/>
              <a:t>Reviews </a:t>
            </a:r>
          </a:p>
          <a:p>
            <a:pPr>
              <a:lnSpc>
                <a:spcPct val="80000"/>
              </a:lnSpc>
            </a:pPr>
            <a:r>
              <a:rPr lang="en-US" dirty="0"/>
              <a:t>Microblogs</a:t>
            </a:r>
          </a:p>
          <a:p>
            <a:pPr>
              <a:lnSpc>
                <a:spcPct val="80000"/>
              </a:lnSpc>
            </a:pPr>
            <a:r>
              <a:rPr lang="en-US" dirty="0" smtClean="0"/>
              <a:t>Blogs</a:t>
            </a:r>
          </a:p>
          <a:p>
            <a:pPr>
              <a:lnSpc>
                <a:spcPct val="80000"/>
              </a:lnSpc>
            </a:pPr>
            <a:r>
              <a:rPr lang="en-US" dirty="0" smtClean="0"/>
              <a:t>Newspaper articles</a:t>
            </a:r>
          </a:p>
          <a:p>
            <a:pPr>
              <a:lnSpc>
                <a:spcPct val="80000"/>
              </a:lnSpc>
            </a:pPr>
            <a:r>
              <a:rPr lang="en-US" dirty="0" smtClean="0"/>
              <a:t>Political debates</a:t>
            </a:r>
          </a:p>
          <a:p>
            <a:pPr>
              <a:lnSpc>
                <a:spcPct val="80000"/>
              </a:lnSpc>
            </a:pPr>
            <a:endParaRPr lang="es-ES_tradnl" sz="2500" dirty="0" smtClean="0"/>
          </a:p>
        </p:txBody>
      </p:sp>
    </p:spTree>
    <p:extLst>
      <p:ext uri="{BB962C8B-B14F-4D97-AF65-F5344CB8AC3E}">
        <p14:creationId xmlns:p14="http://schemas.microsoft.com/office/powerpoint/2010/main" xmlns="" val="31116965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SA in </a:t>
            </a:r>
            <a:r>
              <a:rPr lang="es-ES" dirty="0" err="1" smtClean="0"/>
              <a:t>Reviews</a:t>
            </a:r>
            <a:r>
              <a:rPr lang="es-ES" dirty="0" smtClean="0"/>
              <a:t> (I)</a:t>
            </a:r>
            <a:endParaRPr lang="es-ES" dirty="0"/>
          </a:p>
        </p:txBody>
      </p:sp>
      <p:sp>
        <p:nvSpPr>
          <p:cNvPr id="3" name="2 Marcador de contenido"/>
          <p:cNvSpPr>
            <a:spLocks noGrp="1"/>
          </p:cNvSpPr>
          <p:nvPr>
            <p:ph sz="quarter" idx="1"/>
          </p:nvPr>
        </p:nvSpPr>
        <p:spPr>
          <a:xfrm>
            <a:off x="369617" y="1628800"/>
            <a:ext cx="8503920" cy="4686272"/>
          </a:xfrm>
        </p:spPr>
        <p:txBody>
          <a:bodyPr>
            <a:normAutofit/>
          </a:bodyPr>
          <a:lstStyle/>
          <a:p>
            <a:pPr lvl="1">
              <a:buNone/>
            </a:pPr>
            <a:endParaRPr lang="es-ES" dirty="0" smtClean="0"/>
          </a:p>
          <a:p>
            <a:pPr lvl="1">
              <a:buNone/>
            </a:pPr>
            <a:r>
              <a:rPr lang="es-ES" sz="1600" dirty="0" smtClean="0"/>
              <a:t>“</a:t>
            </a:r>
            <a:r>
              <a:rPr lang="es-ES" sz="1600" dirty="0" err="1" smtClean="0"/>
              <a:t>Bought</a:t>
            </a:r>
            <a:r>
              <a:rPr lang="es-ES" sz="1600" dirty="0" smtClean="0"/>
              <a:t> </a:t>
            </a:r>
            <a:r>
              <a:rPr lang="es-ES" sz="1600" dirty="0" err="1" smtClean="0"/>
              <a:t>this</a:t>
            </a:r>
            <a:r>
              <a:rPr lang="es-ES" sz="1600" dirty="0" smtClean="0"/>
              <a:t> </a:t>
            </a:r>
            <a:r>
              <a:rPr lang="es-ES" sz="1600" dirty="0" err="1" smtClean="0"/>
              <a:t>Lumix</a:t>
            </a:r>
            <a:r>
              <a:rPr lang="es-ES" sz="1600" dirty="0" smtClean="0"/>
              <a:t> camera </a:t>
            </a:r>
            <a:r>
              <a:rPr lang="es-ES" sz="1600" dirty="0" err="1" smtClean="0"/>
              <a:t>last</a:t>
            </a:r>
            <a:r>
              <a:rPr lang="es-ES" sz="1600" dirty="0" smtClean="0"/>
              <a:t> </a:t>
            </a:r>
            <a:r>
              <a:rPr lang="es-ES" sz="1600" dirty="0" err="1" smtClean="0"/>
              <a:t>week</a:t>
            </a:r>
            <a:r>
              <a:rPr lang="es-ES" sz="1600" dirty="0" smtClean="0"/>
              <a:t>. </a:t>
            </a:r>
            <a:r>
              <a:rPr lang="es-ES" sz="1600" dirty="0" err="1" smtClean="0"/>
              <a:t>Was</a:t>
            </a:r>
            <a:r>
              <a:rPr lang="es-ES" sz="1600" dirty="0" smtClean="0"/>
              <a:t> </a:t>
            </a:r>
            <a:r>
              <a:rPr lang="es-ES" sz="1600" dirty="0" err="1" smtClean="0">
                <a:solidFill>
                  <a:srgbClr val="FF0000"/>
                </a:solidFill>
              </a:rPr>
              <a:t>totally</a:t>
            </a:r>
            <a:r>
              <a:rPr lang="es-ES" sz="1600" dirty="0" smtClean="0">
                <a:solidFill>
                  <a:srgbClr val="FF0000"/>
                </a:solidFill>
              </a:rPr>
              <a:t> </a:t>
            </a:r>
            <a:r>
              <a:rPr lang="es-ES" sz="1600" dirty="0" err="1" smtClean="0">
                <a:solidFill>
                  <a:srgbClr val="FF0000"/>
                </a:solidFill>
              </a:rPr>
              <a:t>impressed</a:t>
            </a:r>
            <a:r>
              <a:rPr lang="es-ES" sz="1600" dirty="0" smtClean="0"/>
              <a:t>. </a:t>
            </a:r>
            <a:r>
              <a:rPr lang="es-ES" sz="1600" dirty="0" err="1" smtClean="0"/>
              <a:t>It’s</a:t>
            </a:r>
            <a:r>
              <a:rPr lang="es-ES" sz="1600" dirty="0" smtClean="0"/>
              <a:t> </a:t>
            </a:r>
            <a:r>
              <a:rPr lang="es-ES" sz="1600" dirty="0" smtClean="0">
                <a:solidFill>
                  <a:srgbClr val="FF0000"/>
                </a:solidFill>
              </a:rPr>
              <a:t>light as a </a:t>
            </a:r>
            <a:r>
              <a:rPr lang="es-ES" sz="1600" dirty="0" err="1" smtClean="0">
                <a:solidFill>
                  <a:srgbClr val="FF0000"/>
                </a:solidFill>
              </a:rPr>
              <a:t>feather</a:t>
            </a:r>
            <a:r>
              <a:rPr lang="es-ES" sz="1600" dirty="0" smtClean="0"/>
              <a:t>. Picture </a:t>
            </a:r>
            <a:r>
              <a:rPr lang="es-ES" sz="1600" dirty="0" err="1" smtClean="0"/>
              <a:t>colors</a:t>
            </a:r>
            <a:r>
              <a:rPr lang="es-ES" sz="1600" dirty="0" smtClean="0"/>
              <a:t> are </a:t>
            </a:r>
            <a:r>
              <a:rPr lang="es-ES" sz="1600" dirty="0" err="1" smtClean="0">
                <a:solidFill>
                  <a:srgbClr val="FF0000"/>
                </a:solidFill>
              </a:rPr>
              <a:t>great</a:t>
            </a:r>
            <a:r>
              <a:rPr lang="es-ES" sz="1600" dirty="0" smtClean="0"/>
              <a:t>. </a:t>
            </a:r>
            <a:r>
              <a:rPr lang="es-ES" sz="1600" dirty="0" err="1" smtClean="0"/>
              <a:t>But</a:t>
            </a:r>
            <a:r>
              <a:rPr lang="es-ES" sz="1600" dirty="0" smtClean="0"/>
              <a:t> </a:t>
            </a:r>
            <a:r>
              <a:rPr lang="es-ES" sz="1600" dirty="0" err="1" smtClean="0"/>
              <a:t>it</a:t>
            </a:r>
            <a:r>
              <a:rPr lang="es-ES" sz="1600" dirty="0" smtClean="0"/>
              <a:t> </a:t>
            </a:r>
            <a:r>
              <a:rPr lang="es-ES" sz="1600" dirty="0" err="1" smtClean="0">
                <a:solidFill>
                  <a:srgbClr val="FF0000"/>
                </a:solidFill>
              </a:rPr>
              <a:t>broke</a:t>
            </a:r>
            <a:r>
              <a:rPr lang="es-ES" sz="1600" dirty="0" smtClean="0">
                <a:solidFill>
                  <a:srgbClr val="FF0000"/>
                </a:solidFill>
              </a:rPr>
              <a:t> </a:t>
            </a:r>
            <a:r>
              <a:rPr lang="es-ES" sz="1600" dirty="0" err="1" smtClean="0">
                <a:solidFill>
                  <a:srgbClr val="FF0000"/>
                </a:solidFill>
              </a:rPr>
              <a:t>after</a:t>
            </a:r>
            <a:r>
              <a:rPr lang="es-ES" sz="1600" dirty="0" smtClean="0">
                <a:solidFill>
                  <a:srgbClr val="FF0000"/>
                </a:solidFill>
              </a:rPr>
              <a:t> 3 </a:t>
            </a:r>
            <a:r>
              <a:rPr lang="es-ES" sz="1600" dirty="0" err="1" smtClean="0">
                <a:solidFill>
                  <a:srgbClr val="FF0000"/>
                </a:solidFill>
              </a:rPr>
              <a:t>days</a:t>
            </a:r>
            <a:r>
              <a:rPr lang="es-ES" sz="1600" dirty="0" smtClean="0"/>
              <a:t>.”</a:t>
            </a:r>
          </a:p>
          <a:p>
            <a:pPr lvl="1"/>
            <a:endParaRPr lang="es-ES" dirty="0" smtClean="0"/>
          </a:p>
          <a:p>
            <a:r>
              <a:rPr lang="es-ES" dirty="0" err="1" smtClean="0"/>
              <a:t>Issues</a:t>
            </a:r>
            <a:r>
              <a:rPr lang="es-ES" dirty="0" smtClean="0"/>
              <a:t>:</a:t>
            </a:r>
          </a:p>
          <a:p>
            <a:pPr lvl="1"/>
            <a:r>
              <a:rPr lang="es-ES" dirty="0" err="1" smtClean="0"/>
              <a:t>Feature-based</a:t>
            </a:r>
            <a:r>
              <a:rPr lang="es-ES" dirty="0" smtClean="0"/>
              <a:t> OM and </a:t>
            </a:r>
            <a:r>
              <a:rPr lang="es-ES" dirty="0" err="1" smtClean="0"/>
              <a:t>summarization</a:t>
            </a:r>
            <a:endParaRPr lang="es-ES" dirty="0" smtClean="0"/>
          </a:p>
          <a:p>
            <a:pPr lvl="2"/>
            <a:r>
              <a:rPr lang="es-ES" dirty="0" smtClean="0"/>
              <a:t>“</a:t>
            </a:r>
            <a:r>
              <a:rPr lang="es-ES" dirty="0" err="1" smtClean="0"/>
              <a:t>Aspect-based</a:t>
            </a:r>
            <a:r>
              <a:rPr lang="es-ES" dirty="0"/>
              <a:t> </a:t>
            </a:r>
            <a:r>
              <a:rPr lang="es-ES" dirty="0" err="1" smtClean="0"/>
              <a:t>sentiment</a:t>
            </a:r>
            <a:r>
              <a:rPr lang="es-ES" dirty="0" smtClean="0"/>
              <a:t> </a:t>
            </a:r>
            <a:r>
              <a:rPr lang="es-ES" dirty="0" err="1" smtClean="0"/>
              <a:t>analysis</a:t>
            </a:r>
            <a:r>
              <a:rPr lang="es-ES" dirty="0" smtClean="0"/>
              <a:t>”</a:t>
            </a:r>
          </a:p>
          <a:p>
            <a:pPr lvl="1"/>
            <a:r>
              <a:rPr lang="es-ES" dirty="0" err="1" smtClean="0"/>
              <a:t>Products</a:t>
            </a:r>
            <a:r>
              <a:rPr lang="es-ES" dirty="0" smtClean="0"/>
              <a:t> </a:t>
            </a:r>
            <a:r>
              <a:rPr lang="es-ES" dirty="0" err="1" smtClean="0"/>
              <a:t>have</a:t>
            </a:r>
            <a:r>
              <a:rPr lang="es-ES" dirty="0" smtClean="0"/>
              <a:t> </a:t>
            </a:r>
            <a:r>
              <a:rPr lang="es-ES" dirty="0" err="1" smtClean="0"/>
              <a:t>features</a:t>
            </a:r>
            <a:r>
              <a:rPr lang="es-ES" dirty="0" smtClean="0"/>
              <a:t> </a:t>
            </a:r>
          </a:p>
          <a:p>
            <a:pPr lvl="2"/>
            <a:r>
              <a:rPr lang="es-ES" dirty="0" err="1" smtClean="0"/>
              <a:t>Find</a:t>
            </a:r>
            <a:r>
              <a:rPr lang="es-ES" dirty="0" smtClean="0"/>
              <a:t> “</a:t>
            </a:r>
            <a:r>
              <a:rPr lang="es-ES" dirty="0" err="1" smtClean="0"/>
              <a:t>features</a:t>
            </a:r>
            <a:r>
              <a:rPr lang="es-ES" dirty="0" smtClean="0"/>
              <a:t>” of </a:t>
            </a:r>
            <a:r>
              <a:rPr lang="es-ES" dirty="0" err="1" smtClean="0"/>
              <a:t>the</a:t>
            </a:r>
            <a:r>
              <a:rPr lang="es-ES" dirty="0" smtClean="0"/>
              <a:t> </a:t>
            </a:r>
            <a:r>
              <a:rPr lang="es-ES" dirty="0" err="1" smtClean="0"/>
              <a:t>object</a:t>
            </a:r>
            <a:endParaRPr lang="es-ES" dirty="0" smtClean="0"/>
          </a:p>
          <a:p>
            <a:pPr lvl="1"/>
            <a:r>
              <a:rPr lang="es-ES" dirty="0" err="1" smtClean="0"/>
              <a:t>Classify</a:t>
            </a:r>
            <a:r>
              <a:rPr lang="es-ES" dirty="0" smtClean="0"/>
              <a:t> </a:t>
            </a:r>
            <a:r>
              <a:rPr lang="es-ES" dirty="0" err="1" smtClean="0"/>
              <a:t>opinion</a:t>
            </a:r>
            <a:r>
              <a:rPr lang="es-ES" dirty="0" smtClean="0"/>
              <a:t> in </a:t>
            </a:r>
            <a:r>
              <a:rPr lang="es-ES" dirty="0" err="1" smtClean="0"/>
              <a:t>feature-dependent</a:t>
            </a:r>
            <a:r>
              <a:rPr lang="es-ES" dirty="0" smtClean="0"/>
              <a:t> </a:t>
            </a:r>
            <a:r>
              <a:rPr lang="es-ES" dirty="0" err="1" smtClean="0"/>
              <a:t>manner</a:t>
            </a:r>
            <a:endParaRPr lang="es-ES" dirty="0" smtClean="0"/>
          </a:p>
          <a:p>
            <a:pPr lvl="2"/>
            <a:r>
              <a:rPr lang="es-ES" dirty="0" err="1" smtClean="0"/>
              <a:t>E.g.</a:t>
            </a:r>
            <a:r>
              <a:rPr lang="es-ES" dirty="0" smtClean="0"/>
              <a:t> </a:t>
            </a:r>
            <a:r>
              <a:rPr lang="es-ES" dirty="0" err="1" smtClean="0"/>
              <a:t>huge</a:t>
            </a:r>
            <a:r>
              <a:rPr lang="es-ES" dirty="0" smtClean="0"/>
              <a:t> </a:t>
            </a:r>
            <a:r>
              <a:rPr lang="es-ES" dirty="0" err="1" smtClean="0"/>
              <a:t>screen</a:t>
            </a:r>
            <a:r>
              <a:rPr lang="es-ES" dirty="0" smtClean="0"/>
              <a:t> vs. </a:t>
            </a:r>
            <a:r>
              <a:rPr lang="es-ES" dirty="0" err="1" smtClean="0"/>
              <a:t>huge</a:t>
            </a:r>
            <a:r>
              <a:rPr lang="es-ES" dirty="0" smtClean="0"/>
              <a:t> </a:t>
            </a:r>
            <a:r>
              <a:rPr lang="es-ES" dirty="0" err="1" smtClean="0"/>
              <a:t>phone</a:t>
            </a:r>
            <a:endParaRPr lang="es-ES" dirty="0" smtClean="0"/>
          </a:p>
          <a:p>
            <a:pPr lvl="1"/>
            <a:r>
              <a:rPr lang="es-ES" dirty="0" err="1" smtClean="0"/>
              <a:t>Implicit</a:t>
            </a:r>
            <a:r>
              <a:rPr lang="es-ES" dirty="0" smtClean="0"/>
              <a:t> </a:t>
            </a:r>
            <a:r>
              <a:rPr lang="es-ES" dirty="0" err="1" smtClean="0"/>
              <a:t>expressions</a:t>
            </a:r>
            <a:r>
              <a:rPr lang="es-ES" dirty="0" smtClean="0"/>
              <a:t> of </a:t>
            </a:r>
            <a:r>
              <a:rPr lang="es-ES" dirty="0" err="1" smtClean="0"/>
              <a:t>evaluation</a:t>
            </a:r>
            <a:r>
              <a:rPr lang="es-ES" dirty="0" smtClean="0"/>
              <a:t> </a:t>
            </a:r>
            <a:r>
              <a:rPr lang="es-ES" dirty="0" err="1" smtClean="0"/>
              <a:t>using</a:t>
            </a:r>
            <a:r>
              <a:rPr lang="es-ES" dirty="0" smtClean="0"/>
              <a:t> </a:t>
            </a:r>
            <a:r>
              <a:rPr lang="es-ES" dirty="0" err="1" smtClean="0"/>
              <a:t>affect</a:t>
            </a:r>
            <a:r>
              <a:rPr lang="es-ES" dirty="0" smtClean="0"/>
              <a:t> </a:t>
            </a:r>
          </a:p>
          <a:p>
            <a:pPr lvl="2"/>
            <a:r>
              <a:rPr lang="es-ES" dirty="0" err="1" smtClean="0"/>
              <a:t>E.g.</a:t>
            </a:r>
            <a:r>
              <a:rPr lang="es-ES" dirty="0" smtClean="0"/>
              <a:t> “</a:t>
            </a:r>
            <a:r>
              <a:rPr lang="es-ES" dirty="0" err="1" smtClean="0"/>
              <a:t>totally</a:t>
            </a:r>
            <a:r>
              <a:rPr lang="es-ES" dirty="0" smtClean="0"/>
              <a:t> </a:t>
            </a:r>
            <a:r>
              <a:rPr lang="es-ES" dirty="0" err="1" smtClean="0"/>
              <a:t>impressed</a:t>
            </a:r>
            <a:r>
              <a:rPr lang="es-ES" dirty="0" smtClean="0"/>
              <a:t>”</a:t>
            </a:r>
          </a:p>
          <a:p>
            <a:pPr lvl="1"/>
            <a:r>
              <a:rPr lang="es-ES" dirty="0" smtClean="0"/>
              <a:t>No </a:t>
            </a:r>
            <a:r>
              <a:rPr lang="es-ES" dirty="0" err="1" smtClean="0"/>
              <a:t>corpora</a:t>
            </a:r>
            <a:r>
              <a:rPr lang="es-ES" dirty="0" smtClean="0"/>
              <a:t> </a:t>
            </a:r>
            <a:r>
              <a:rPr lang="es-ES" dirty="0" err="1" smtClean="0"/>
              <a:t>annotated</a:t>
            </a:r>
            <a:r>
              <a:rPr lang="es-ES" dirty="0" smtClean="0"/>
              <a:t> </a:t>
            </a:r>
            <a:r>
              <a:rPr lang="es-ES" dirty="0" err="1" smtClean="0"/>
              <a:t>accordingly</a:t>
            </a:r>
            <a:endParaRPr lang="es-ES" dirty="0"/>
          </a:p>
        </p:txBody>
      </p:sp>
      <p:sp>
        <p:nvSpPr>
          <p:cNvPr id="9" name="8 Rectángulo"/>
          <p:cNvSpPr/>
          <p:nvPr/>
        </p:nvSpPr>
        <p:spPr>
          <a:xfrm>
            <a:off x="589129" y="1844824"/>
            <a:ext cx="80648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2615965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in Reviews (II)</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idx="11"/>
          </p:nvPr>
        </p:nvSpPr>
        <p:spPr/>
        <p:txBody>
          <a:bodyPr/>
          <a:lstStyle/>
          <a:p>
            <a:pPr>
              <a:defRPr/>
            </a:pPr>
            <a:endParaRPr lang="en-US" alt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988840"/>
            <a:ext cx="3810000"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076056" y="5661248"/>
            <a:ext cx="2952328" cy="307777"/>
          </a:xfrm>
          <a:prstGeom prst="rect">
            <a:avLst/>
          </a:prstGeom>
          <a:noFill/>
        </p:spPr>
        <p:txBody>
          <a:bodyPr wrap="square" rtlCol="0">
            <a:spAutoFit/>
          </a:bodyPr>
          <a:lstStyle/>
          <a:p>
            <a:r>
              <a:rPr lang="en-US" sz="1400" b="0" dirty="0" smtClean="0">
                <a:solidFill>
                  <a:schemeClr val="tx1"/>
                </a:solidFill>
              </a:rPr>
              <a:t>(Mehmet et al., 2014)</a:t>
            </a:r>
            <a:endParaRPr lang="en-GB" sz="1400" b="0" dirty="0">
              <a:solidFill>
                <a:schemeClr val="tx1"/>
              </a:solidFill>
            </a:endParaRPr>
          </a:p>
        </p:txBody>
      </p:sp>
    </p:spTree>
    <p:extLst>
      <p:ext uri="{BB962C8B-B14F-4D97-AF65-F5344CB8AC3E}">
        <p14:creationId xmlns:p14="http://schemas.microsoft.com/office/powerpoint/2010/main" xmlns="" val="4281162981"/>
      </p:ext>
    </p:extLst>
  </p:cSld>
  <p:clrMapOvr>
    <a:masterClrMapping/>
  </p:clrMapOvr>
</p:sld>
</file>

<file path=ppt/theme/theme1.xml><?xml version="1.0" encoding="utf-8"?>
<a:theme xmlns:a="http://schemas.openxmlformats.org/drawingml/2006/main" name="EC_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7600" b="1" i="0" u="none" strike="noStrike" cap="none" normalizeH="0" baseline="0" smtClean="0">
            <a:ln>
              <a:noFill/>
            </a:ln>
            <a:solidFill>
              <a:schemeClr val="bg1"/>
            </a:solidFill>
            <a:effectLst/>
            <a:latin typeface="Verdana" pitchFamily="32"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EC_template</Template>
  <TotalTime>11428</TotalTime>
  <Words>6622</Words>
  <Application>Microsoft Office PowerPoint</Application>
  <PresentationFormat>Presentazione su schermo (4:3)</PresentationFormat>
  <Paragraphs>1130</Paragraphs>
  <Slides>133</Slides>
  <Notes>39</Notes>
  <HiddenSlides>0</HiddenSlides>
  <MMClips>0</MMClips>
  <ScaleCrop>false</ScaleCrop>
  <HeadingPairs>
    <vt:vector size="4" baseType="variant">
      <vt:variant>
        <vt:lpstr>Tema</vt:lpstr>
      </vt:variant>
      <vt:variant>
        <vt:i4>2</vt:i4>
      </vt:variant>
      <vt:variant>
        <vt:lpstr>Titoli diapositive</vt:lpstr>
      </vt:variant>
      <vt:variant>
        <vt:i4>133</vt:i4>
      </vt:variant>
    </vt:vector>
  </HeadingPairs>
  <TitlesOfParts>
    <vt:vector size="135" baseType="lpstr">
      <vt:lpstr>EC_template</vt:lpstr>
      <vt:lpstr>1_Office Theme</vt:lpstr>
      <vt:lpstr>Affect Detection from Text –  from Affect Sciences to  Computational Models   </vt:lpstr>
      <vt:lpstr>Diapositiva 2</vt:lpstr>
      <vt:lpstr>Affect </vt:lpstr>
      <vt:lpstr>Diapositiva 4</vt:lpstr>
      <vt:lpstr>Diapositiva 5</vt:lpstr>
      <vt:lpstr>Diapositiva 6</vt:lpstr>
      <vt:lpstr>Diapositiva 7</vt:lpstr>
      <vt:lpstr>Diapositiva 8</vt:lpstr>
      <vt:lpstr>Diapositiva 9</vt:lpstr>
      <vt:lpstr>Turing Test &amp; AI</vt:lpstr>
      <vt:lpstr>Turing Test &amp; AI</vt:lpstr>
      <vt:lpstr>Diapositiva 12</vt:lpstr>
      <vt:lpstr>Overview </vt:lpstr>
      <vt:lpstr>Diapositiva 14</vt:lpstr>
      <vt:lpstr>Affect, emotion, related concepts (I)</vt:lpstr>
      <vt:lpstr>Affect, emotion, related concepts (II)</vt:lpstr>
      <vt:lpstr>Affect, emotion, related concepts (III)</vt:lpstr>
      <vt:lpstr>Affect, emotion, related concepts (IV)</vt:lpstr>
      <vt:lpstr>Affect, emotion, related concepts (V)</vt:lpstr>
      <vt:lpstr>Affect, emotion, related concepts (VI)</vt:lpstr>
      <vt:lpstr>Affect, emotion, related concepts (VII)</vt:lpstr>
      <vt:lpstr>Affect, emotion, related concepts (VII)</vt:lpstr>
      <vt:lpstr>Emotion and cognition (I)</vt:lpstr>
      <vt:lpstr>Emotion and cognition (II)</vt:lpstr>
      <vt:lpstr>Affect theories in Psychology (I)</vt:lpstr>
      <vt:lpstr>Affect theories in Psychology (II)</vt:lpstr>
      <vt:lpstr>Affect theories in Psychology (III)</vt:lpstr>
      <vt:lpstr>Affect theories in Psychology (IV)</vt:lpstr>
      <vt:lpstr>Affect theories in Psychology (V)</vt:lpstr>
      <vt:lpstr>Affect theories in Psychology (VI)</vt:lpstr>
      <vt:lpstr>Affect theories in Psychology (VII)</vt:lpstr>
      <vt:lpstr>Affect theories in Psychology (VIII)</vt:lpstr>
      <vt:lpstr>Affect theories in Psychology (IX)</vt:lpstr>
      <vt:lpstr>Affect theories in Psychology (X)</vt:lpstr>
      <vt:lpstr>Affect theories in Neuroscience</vt:lpstr>
      <vt:lpstr>Affect theories in Neuropsychology</vt:lpstr>
      <vt:lpstr>IQ and emotional intelligence (EQ)</vt:lpstr>
      <vt:lpstr>Gender and emotion</vt:lpstr>
      <vt:lpstr>Culture and emotion</vt:lpstr>
      <vt:lpstr>Language and emotion</vt:lpstr>
      <vt:lpstr>Personality and emotion (I)</vt:lpstr>
      <vt:lpstr>Personality and emotion (II)</vt:lpstr>
      <vt:lpstr>Cognitive biases</vt:lpstr>
      <vt:lpstr>Roles of emotions</vt:lpstr>
      <vt:lpstr>Models of emotion (I)</vt:lpstr>
      <vt:lpstr>Models of emotion (II)</vt:lpstr>
      <vt:lpstr>Models of emotion (III)</vt:lpstr>
      <vt:lpstr>Models of emotion (IV)</vt:lpstr>
      <vt:lpstr>Models of emotion (V)</vt:lpstr>
      <vt:lpstr>Models of emotion (IV)</vt:lpstr>
      <vt:lpstr>Affective computing</vt:lpstr>
      <vt:lpstr>Emotion detection – Facial expression </vt:lpstr>
      <vt:lpstr>Emotion detection - Speech</vt:lpstr>
      <vt:lpstr>Emotion detection – Skin Conductance</vt:lpstr>
      <vt:lpstr>Emotion detection – fMRI Scans</vt:lpstr>
      <vt:lpstr>Affect detection from text</vt:lpstr>
      <vt:lpstr>Affect detection from text</vt:lpstr>
      <vt:lpstr>Categories of emotion</vt:lpstr>
      <vt:lpstr>News bias detection</vt:lpstr>
      <vt:lpstr>Hate speech detection</vt:lpstr>
      <vt:lpstr>Computational Humor Detection</vt:lpstr>
      <vt:lpstr>Sentiment Analysis – Opinion Mining</vt:lpstr>
      <vt:lpstr>General motivation </vt:lpstr>
      <vt:lpstr>Motivation of research (I)</vt:lpstr>
      <vt:lpstr>Motivation of research (II)</vt:lpstr>
      <vt:lpstr>Motivation of research (II)</vt:lpstr>
      <vt:lpstr>Motivation of research (III)</vt:lpstr>
      <vt:lpstr>Tasks and concepts definition (I) –  Subjectivity &amp; Attitude</vt:lpstr>
      <vt:lpstr>Tasks and concepts definition (II) –  Sentiment analysis &amp; Opinion mining</vt:lpstr>
      <vt:lpstr>Tasks and concepts definition (III) - Proposal </vt:lpstr>
      <vt:lpstr>State of the art </vt:lpstr>
      <vt:lpstr>Main research areas (I)</vt:lpstr>
      <vt:lpstr>Methods to create lexicons for SA (I)</vt:lpstr>
      <vt:lpstr>Methods to create lexicons for SA (II)</vt:lpstr>
      <vt:lpstr>Appraisal Theory – in Linguistics</vt:lpstr>
      <vt:lpstr>Going Multilingual</vt:lpstr>
      <vt:lpstr>Existing resources (I)</vt:lpstr>
      <vt:lpstr>Existing resources (II)</vt:lpstr>
      <vt:lpstr>Existing resources (III)</vt:lpstr>
      <vt:lpstr>Existing resources (IV)</vt:lpstr>
      <vt:lpstr>Existing resources (V) – other languages</vt:lpstr>
      <vt:lpstr>General approaches (I)</vt:lpstr>
      <vt:lpstr>General approaches (II) </vt:lpstr>
      <vt:lpstr>General approaches (III)</vt:lpstr>
      <vt:lpstr>General approaches (IV)</vt:lpstr>
      <vt:lpstr>Dealing with Multilinguality (I)</vt:lpstr>
      <vt:lpstr>Dealing with Multilinguality (II)</vt:lpstr>
      <vt:lpstr>Dealing with Multilinguality (III)</vt:lpstr>
      <vt:lpstr>Dealing with Multilinguality (IV)</vt:lpstr>
      <vt:lpstr>Dealing with Multilinguality (V)</vt:lpstr>
      <vt:lpstr>Dealing with Multilinguality (VI)</vt:lpstr>
      <vt:lpstr>Diapositiva 92</vt:lpstr>
      <vt:lpstr>Diapositiva 93</vt:lpstr>
      <vt:lpstr>Diapositiva 94</vt:lpstr>
      <vt:lpstr>Dealing with negation in SA (I)</vt:lpstr>
      <vt:lpstr>Dealing with negation in SA (II)</vt:lpstr>
      <vt:lpstr>SA in different types of text</vt:lpstr>
      <vt:lpstr>SA in Reviews (I)</vt:lpstr>
      <vt:lpstr>SA in Reviews (II)</vt:lpstr>
      <vt:lpstr>SA in Reviews (III) – Feature extraction</vt:lpstr>
      <vt:lpstr>SA in Reviews (IV)</vt:lpstr>
      <vt:lpstr>SA in Microblogs (I)</vt:lpstr>
      <vt:lpstr>Diapositiva 103</vt:lpstr>
      <vt:lpstr>Diapositiva 104</vt:lpstr>
      <vt:lpstr>SA in Microblogs (IV)</vt:lpstr>
      <vt:lpstr>Sentiment Analysis in Political Debates</vt:lpstr>
      <vt:lpstr>Sentiment Analysis in Political Debates</vt:lpstr>
      <vt:lpstr>Sentiment Analysis in Political Debates -</vt:lpstr>
      <vt:lpstr>Sentiment analysis in the News</vt:lpstr>
      <vt:lpstr>Sentiment analysis in the News-Contributions (I)</vt:lpstr>
      <vt:lpstr>Sentiment analysis in the News –  Contributions (II)</vt:lpstr>
      <vt:lpstr>Sentiment analysis in the News - Conclusions </vt:lpstr>
      <vt:lpstr>Sentiment analysis in blogs</vt:lpstr>
      <vt:lpstr>Sentiment analysis in blogs - EmotiBlog</vt:lpstr>
      <vt:lpstr>Opinion QA from blogs </vt:lpstr>
      <vt:lpstr>Implicit sentiment detection – Issues</vt:lpstr>
      <vt:lpstr>Implicit sentiment detection - Emotion triggers</vt:lpstr>
      <vt:lpstr>Implicit sentiment detection –  Emotion triggers lexical database (I)</vt:lpstr>
      <vt:lpstr>Implicit sentiment detection - Appraisal theories</vt:lpstr>
      <vt:lpstr>Implicit sentiment detection – EmotiNet (I)</vt:lpstr>
      <vt:lpstr>Diapositiva 121</vt:lpstr>
      <vt:lpstr>Diapositiva 122</vt:lpstr>
      <vt:lpstr>Diapositiva 123</vt:lpstr>
      <vt:lpstr>SA and other NLP Tasks</vt:lpstr>
      <vt:lpstr>Diapositiva 125</vt:lpstr>
      <vt:lpstr>Diapositiva 126</vt:lpstr>
      <vt:lpstr>Competitions</vt:lpstr>
      <vt:lpstr>Remaining challenges</vt:lpstr>
      <vt:lpstr>Applications of SA</vt:lpstr>
      <vt:lpstr>Other applications</vt:lpstr>
      <vt:lpstr>Other applications</vt:lpstr>
      <vt:lpstr>Other applications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Creation and Evaluation for Multilingual Sentiment Analysis in Social Media Texts</dc:title>
  <dc:creator>balahal</dc:creator>
  <cp:lastModifiedBy>Sara Goggi</cp:lastModifiedBy>
  <cp:revision>645</cp:revision>
  <cp:lastPrinted>1601-01-01T00:00:00Z</cp:lastPrinted>
  <dcterms:created xsi:type="dcterms:W3CDTF">2014-05-22T09:27:27Z</dcterms:created>
  <dcterms:modified xsi:type="dcterms:W3CDTF">2016-04-22T15:15:54Z</dcterms:modified>
</cp:coreProperties>
</file>